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avi" ContentType="video/x-msvide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25" r:id="rId2"/>
    <p:sldId id="313" r:id="rId3"/>
    <p:sldId id="305" r:id="rId4"/>
    <p:sldId id="321" r:id="rId5"/>
    <p:sldId id="264" r:id="rId6"/>
    <p:sldId id="322" r:id="rId7"/>
    <p:sldId id="265" r:id="rId8"/>
    <p:sldId id="356" r:id="rId9"/>
    <p:sldId id="309" r:id="rId10"/>
    <p:sldId id="327" r:id="rId11"/>
    <p:sldId id="328" r:id="rId12"/>
    <p:sldId id="331" r:id="rId13"/>
    <p:sldId id="333" r:id="rId14"/>
    <p:sldId id="334" r:id="rId15"/>
    <p:sldId id="335" r:id="rId16"/>
    <p:sldId id="337" r:id="rId17"/>
    <p:sldId id="317" r:id="rId18"/>
    <p:sldId id="350" r:id="rId19"/>
    <p:sldId id="348" r:id="rId20"/>
    <p:sldId id="345" r:id="rId21"/>
    <p:sldId id="346" r:id="rId22"/>
    <p:sldId id="347" r:id="rId23"/>
    <p:sldId id="320" r:id="rId24"/>
    <p:sldId id="351" r:id="rId25"/>
    <p:sldId id="315" r:id="rId26"/>
    <p:sldId id="338" r:id="rId27"/>
    <p:sldId id="340" r:id="rId28"/>
    <p:sldId id="341" r:id="rId29"/>
    <p:sldId id="343" r:id="rId30"/>
    <p:sldId id="314" r:id="rId31"/>
    <p:sldId id="344" r:id="rId32"/>
    <p:sldId id="353" r:id="rId33"/>
    <p:sldId id="354" r:id="rId34"/>
    <p:sldId id="355" r:id="rId35"/>
    <p:sldId id="318" r:id="rId36"/>
    <p:sldId id="352" r:id="rId37"/>
    <p:sldId id="319" r:id="rId38"/>
  </p:sldIdLst>
  <p:sldSz cx="9144000" cy="6858000" type="screen4x3"/>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546"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EA6665-4D91-4D2A-9561-A77AC87EDD4C}" type="datetimeFigureOut">
              <a:rPr lang="en-GB" smtClean="0"/>
              <a:t>21/11/2016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2FF6EB-8057-4B73-BCE3-FBB7F7213B63}" type="slidenum">
              <a:rPr lang="en-GB" smtClean="0"/>
              <a:t>‹#›</a:t>
            </a:fld>
            <a:endParaRPr lang="en-GB"/>
          </a:p>
        </p:txBody>
      </p:sp>
    </p:spTree>
    <p:extLst>
      <p:ext uri="{BB962C8B-B14F-4D97-AF65-F5344CB8AC3E}">
        <p14:creationId xmlns:p14="http://schemas.microsoft.com/office/powerpoint/2010/main" val="3902854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F0BE0E-15DD-4ED0-B0FC-2DE4753CB114}" type="slidenum">
              <a:rPr lang="en-GB" smtClean="0"/>
              <a:t>1</a:t>
            </a:fld>
            <a:endParaRPr lang="en-GB"/>
          </a:p>
        </p:txBody>
      </p:sp>
    </p:spTree>
    <p:extLst>
      <p:ext uri="{BB962C8B-B14F-4D97-AF65-F5344CB8AC3E}">
        <p14:creationId xmlns:p14="http://schemas.microsoft.com/office/powerpoint/2010/main" val="3708155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Shows </a:t>
            </a:r>
            <a:r>
              <a:rPr lang="en-GB" baseline="0" dirty="0" smtClean="0"/>
              <a:t> five examples </a:t>
            </a:r>
            <a:endParaRPr lang="en-GB" dirty="0"/>
          </a:p>
        </p:txBody>
      </p:sp>
      <p:sp>
        <p:nvSpPr>
          <p:cNvPr id="4" name="Slide Number Placeholder 3"/>
          <p:cNvSpPr>
            <a:spLocks noGrp="1"/>
          </p:cNvSpPr>
          <p:nvPr>
            <p:ph type="sldNum" sz="quarter" idx="10"/>
          </p:nvPr>
        </p:nvSpPr>
        <p:spPr/>
        <p:txBody>
          <a:bodyPr/>
          <a:lstStyle/>
          <a:p>
            <a:fld id="{C12FF6EB-8057-4B73-BCE3-FBB7F7213B63}" type="slidenum">
              <a:rPr lang="en-GB" smtClean="0"/>
              <a:t>33</a:t>
            </a:fld>
            <a:endParaRPr lang="en-GB"/>
          </a:p>
        </p:txBody>
      </p:sp>
    </p:spTree>
    <p:extLst>
      <p:ext uri="{BB962C8B-B14F-4D97-AF65-F5344CB8AC3E}">
        <p14:creationId xmlns:p14="http://schemas.microsoft.com/office/powerpoint/2010/main" val="1167441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Shows six examples </a:t>
            </a:r>
            <a:endParaRPr lang="en-GB" dirty="0"/>
          </a:p>
        </p:txBody>
      </p:sp>
      <p:sp>
        <p:nvSpPr>
          <p:cNvPr id="4" name="Slide Number Placeholder 3"/>
          <p:cNvSpPr>
            <a:spLocks noGrp="1"/>
          </p:cNvSpPr>
          <p:nvPr>
            <p:ph type="sldNum" sz="quarter" idx="10"/>
          </p:nvPr>
        </p:nvSpPr>
        <p:spPr/>
        <p:txBody>
          <a:bodyPr/>
          <a:lstStyle/>
          <a:p>
            <a:fld id="{C12FF6EB-8057-4B73-BCE3-FBB7F7213B63}" type="slidenum">
              <a:rPr lang="en-GB" smtClean="0"/>
              <a:t>34</a:t>
            </a:fld>
            <a:endParaRPr lang="en-GB"/>
          </a:p>
        </p:txBody>
      </p:sp>
    </p:spTree>
    <p:extLst>
      <p:ext uri="{BB962C8B-B14F-4D97-AF65-F5344CB8AC3E}">
        <p14:creationId xmlns:p14="http://schemas.microsoft.com/office/powerpoint/2010/main" val="1883368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2FF6EB-8057-4B73-BCE3-FBB7F7213B63}" type="slidenum">
              <a:rPr lang="en-GB" smtClean="0"/>
              <a:t>36</a:t>
            </a:fld>
            <a:endParaRPr lang="en-GB"/>
          </a:p>
        </p:txBody>
      </p:sp>
    </p:spTree>
    <p:extLst>
      <p:ext uri="{BB962C8B-B14F-4D97-AF65-F5344CB8AC3E}">
        <p14:creationId xmlns:p14="http://schemas.microsoft.com/office/powerpoint/2010/main" val="759405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Video</a:t>
            </a:r>
            <a:r>
              <a:rPr lang="en-GB" baseline="0" dirty="0" smtClean="0"/>
              <a:t> should run by itself: showing what happens when not wearing a seatbelt</a:t>
            </a:r>
            <a:endParaRPr lang="en-GB" dirty="0"/>
          </a:p>
        </p:txBody>
      </p:sp>
      <p:sp>
        <p:nvSpPr>
          <p:cNvPr id="4" name="Slide Number Placeholder 3"/>
          <p:cNvSpPr>
            <a:spLocks noGrp="1"/>
          </p:cNvSpPr>
          <p:nvPr>
            <p:ph type="sldNum" sz="quarter" idx="10"/>
          </p:nvPr>
        </p:nvSpPr>
        <p:spPr/>
        <p:txBody>
          <a:bodyPr/>
          <a:lstStyle/>
          <a:p>
            <a:fld id="{C12FF6EB-8057-4B73-BCE3-FBB7F7213B63}" type="slidenum">
              <a:rPr lang="en-GB" smtClean="0"/>
              <a:t>5</a:t>
            </a:fld>
            <a:endParaRPr lang="en-GB"/>
          </a:p>
        </p:txBody>
      </p:sp>
    </p:spTree>
    <p:extLst>
      <p:ext uri="{BB962C8B-B14F-4D97-AF65-F5344CB8AC3E}">
        <p14:creationId xmlns:p14="http://schemas.microsoft.com/office/powerpoint/2010/main" val="3780025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Video should run by itself</a:t>
            </a:r>
            <a:r>
              <a:rPr lang="en-GB" baseline="0" dirty="0" smtClean="0"/>
              <a:t> . </a:t>
            </a:r>
            <a:r>
              <a:rPr lang="en-GB" dirty="0" smtClean="0"/>
              <a:t>Wearing </a:t>
            </a:r>
            <a:r>
              <a:rPr lang="en-GB" dirty="0" smtClean="0"/>
              <a:t>a seatbelt</a:t>
            </a:r>
            <a:r>
              <a:rPr lang="en-GB" baseline="0" dirty="0" smtClean="0"/>
              <a:t> – head does not go through the windscreen </a:t>
            </a:r>
            <a:endParaRPr lang="en-GB" dirty="0"/>
          </a:p>
        </p:txBody>
      </p:sp>
      <p:sp>
        <p:nvSpPr>
          <p:cNvPr id="4" name="Slide Number Placeholder 3"/>
          <p:cNvSpPr>
            <a:spLocks noGrp="1"/>
          </p:cNvSpPr>
          <p:nvPr>
            <p:ph type="sldNum" sz="quarter" idx="10"/>
          </p:nvPr>
        </p:nvSpPr>
        <p:spPr/>
        <p:txBody>
          <a:bodyPr/>
          <a:lstStyle/>
          <a:p>
            <a:fld id="{C12FF6EB-8057-4B73-BCE3-FBB7F7213B63}" type="slidenum">
              <a:rPr lang="en-GB" smtClean="0"/>
              <a:t>7</a:t>
            </a:fld>
            <a:endParaRPr lang="en-GB"/>
          </a:p>
        </p:txBody>
      </p:sp>
    </p:spTree>
    <p:extLst>
      <p:ext uri="{BB962C8B-B14F-4D97-AF65-F5344CB8AC3E}">
        <p14:creationId xmlns:p14="http://schemas.microsoft.com/office/powerpoint/2010/main" val="2003392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watching the video (sound is needed to explain)</a:t>
            </a:r>
            <a:r>
              <a:rPr lang="en-GB" baseline="0" dirty="0" smtClean="0"/>
              <a:t>, a couple of times say “look” to get the children to look behind as if they were looking at someone in the back seat of a car </a:t>
            </a:r>
            <a:endParaRPr lang="en-GB" dirty="0"/>
          </a:p>
        </p:txBody>
      </p:sp>
      <p:sp>
        <p:nvSpPr>
          <p:cNvPr id="4" name="Slide Number Placeholder 3"/>
          <p:cNvSpPr>
            <a:spLocks noGrp="1"/>
          </p:cNvSpPr>
          <p:nvPr>
            <p:ph type="sldNum" sz="quarter" idx="10"/>
          </p:nvPr>
        </p:nvSpPr>
        <p:spPr/>
        <p:txBody>
          <a:bodyPr/>
          <a:lstStyle/>
          <a:p>
            <a:fld id="{C12FF6EB-8057-4B73-BCE3-FBB7F7213B63}" type="slidenum">
              <a:rPr lang="en-GB" smtClean="0"/>
              <a:t>12</a:t>
            </a:fld>
            <a:endParaRPr lang="en-GB"/>
          </a:p>
        </p:txBody>
      </p:sp>
    </p:spTree>
    <p:extLst>
      <p:ext uri="{BB962C8B-B14F-4D97-AF65-F5344CB8AC3E}">
        <p14:creationId xmlns:p14="http://schemas.microsoft.com/office/powerpoint/2010/main" val="3311169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Video should play by itself</a:t>
            </a:r>
            <a:r>
              <a:rPr lang="en-GB" baseline="0" dirty="0" smtClean="0"/>
              <a:t>, ask  the children to look behind a couple of times . How many passes did they see? </a:t>
            </a:r>
            <a:endParaRPr lang="en-GB" dirty="0"/>
          </a:p>
        </p:txBody>
      </p:sp>
      <p:sp>
        <p:nvSpPr>
          <p:cNvPr id="4" name="Slide Number Placeholder 3"/>
          <p:cNvSpPr>
            <a:spLocks noGrp="1"/>
          </p:cNvSpPr>
          <p:nvPr>
            <p:ph type="sldNum" sz="quarter" idx="10"/>
          </p:nvPr>
        </p:nvSpPr>
        <p:spPr/>
        <p:txBody>
          <a:bodyPr/>
          <a:lstStyle/>
          <a:p>
            <a:fld id="{36B64BAC-7864-4CAB-A731-F53FDC515C76}" type="slidenum">
              <a:rPr lang="en-GB" smtClean="0"/>
              <a:t>13</a:t>
            </a:fld>
            <a:endParaRPr lang="en-GB"/>
          </a:p>
        </p:txBody>
      </p:sp>
    </p:spTree>
    <p:extLst>
      <p:ext uri="{BB962C8B-B14F-4D97-AF65-F5344CB8AC3E}">
        <p14:creationId xmlns:p14="http://schemas.microsoft.com/office/powerpoint/2010/main" val="2177514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Video should play by itself </a:t>
            </a:r>
            <a:r>
              <a:rPr lang="en-GB" baseline="0" dirty="0" smtClean="0"/>
              <a:t>– did anyone get 13 passes? It is easy to miss something if the driver is turning round. Did anyone spot the bear?  Unexpected things can happen on the road, it is important that the driver concentrates at all times. For example someone could try to cross the road, an animal could run out into the road </a:t>
            </a:r>
            <a:endParaRPr lang="en-GB" dirty="0"/>
          </a:p>
        </p:txBody>
      </p:sp>
      <p:sp>
        <p:nvSpPr>
          <p:cNvPr id="4" name="Slide Number Placeholder 3"/>
          <p:cNvSpPr>
            <a:spLocks noGrp="1"/>
          </p:cNvSpPr>
          <p:nvPr>
            <p:ph type="sldNum" sz="quarter" idx="10"/>
          </p:nvPr>
        </p:nvSpPr>
        <p:spPr/>
        <p:txBody>
          <a:bodyPr/>
          <a:lstStyle/>
          <a:p>
            <a:fld id="{36B64BAC-7864-4CAB-A731-F53FDC515C76}" type="slidenum">
              <a:rPr lang="en-GB" smtClean="0"/>
              <a:t>14</a:t>
            </a:fld>
            <a:endParaRPr lang="en-GB"/>
          </a:p>
        </p:txBody>
      </p:sp>
    </p:spTree>
    <p:extLst>
      <p:ext uri="{BB962C8B-B14F-4D97-AF65-F5344CB8AC3E}">
        <p14:creationId xmlns:p14="http://schemas.microsoft.com/office/powerpoint/2010/main" val="248691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 will need to press to play video</a:t>
            </a:r>
            <a:r>
              <a:rPr lang="en-GB" baseline="0" dirty="0" smtClean="0"/>
              <a:t> (needs sound) </a:t>
            </a:r>
            <a:endParaRPr lang="en-GB" dirty="0"/>
          </a:p>
        </p:txBody>
      </p:sp>
      <p:sp>
        <p:nvSpPr>
          <p:cNvPr id="4" name="Slide Number Placeholder 3"/>
          <p:cNvSpPr>
            <a:spLocks noGrp="1"/>
          </p:cNvSpPr>
          <p:nvPr>
            <p:ph type="sldNum" sz="quarter" idx="10"/>
          </p:nvPr>
        </p:nvSpPr>
        <p:spPr/>
        <p:txBody>
          <a:bodyPr/>
          <a:lstStyle/>
          <a:p>
            <a:fld id="{C12FF6EB-8057-4B73-BCE3-FBB7F7213B63}" type="slidenum">
              <a:rPr lang="en-GB" smtClean="0"/>
              <a:t>25</a:t>
            </a:fld>
            <a:endParaRPr lang="en-GB"/>
          </a:p>
        </p:txBody>
      </p:sp>
    </p:spTree>
    <p:extLst>
      <p:ext uri="{BB962C8B-B14F-4D97-AF65-F5344CB8AC3E}">
        <p14:creationId xmlns:p14="http://schemas.microsoft.com/office/powerpoint/2010/main" val="3903108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 will need to press to play video, needs sound </a:t>
            </a:r>
            <a:endParaRPr lang="en-GB" dirty="0"/>
          </a:p>
        </p:txBody>
      </p:sp>
      <p:sp>
        <p:nvSpPr>
          <p:cNvPr id="4" name="Slide Number Placeholder 3"/>
          <p:cNvSpPr>
            <a:spLocks noGrp="1"/>
          </p:cNvSpPr>
          <p:nvPr>
            <p:ph type="sldNum" sz="quarter" idx="10"/>
          </p:nvPr>
        </p:nvSpPr>
        <p:spPr/>
        <p:txBody>
          <a:bodyPr/>
          <a:lstStyle/>
          <a:p>
            <a:fld id="{C12FF6EB-8057-4B73-BCE3-FBB7F7213B63}" type="slidenum">
              <a:rPr lang="en-GB" smtClean="0"/>
              <a:t>30</a:t>
            </a:fld>
            <a:endParaRPr lang="en-GB"/>
          </a:p>
        </p:txBody>
      </p:sp>
    </p:spTree>
    <p:extLst>
      <p:ext uri="{BB962C8B-B14F-4D97-AF65-F5344CB8AC3E}">
        <p14:creationId xmlns:p14="http://schemas.microsoft.com/office/powerpoint/2010/main" val="1382426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Activity  </a:t>
            </a:r>
            <a:r>
              <a:rPr lang="en-GB" baseline="0" dirty="0" smtClean="0"/>
              <a:t> -  10 </a:t>
            </a:r>
            <a:r>
              <a:rPr lang="en-GB" baseline="0" dirty="0" err="1" smtClean="0"/>
              <a:t>mins</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C12FF6EB-8057-4B73-BCE3-FBB7F7213B63}" type="slidenum">
              <a:rPr lang="en-GB" smtClean="0"/>
              <a:t>32</a:t>
            </a:fld>
            <a:endParaRPr lang="en-GB"/>
          </a:p>
        </p:txBody>
      </p:sp>
    </p:spTree>
    <p:extLst>
      <p:ext uri="{BB962C8B-B14F-4D97-AF65-F5344CB8AC3E}">
        <p14:creationId xmlns:p14="http://schemas.microsoft.com/office/powerpoint/2010/main" val="1050348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85903A4-DA2C-45DB-947D-6B370970A0CD}" type="datetimeFigureOut">
              <a:rPr lang="en-GB" smtClean="0"/>
              <a:t>21/11/2016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84CFC9-FEEC-40A8-A574-EE5F1A3646DF}" type="slidenum">
              <a:rPr lang="en-GB" smtClean="0"/>
              <a:t>‹#›</a:t>
            </a:fld>
            <a:endParaRPr lang="en-GB"/>
          </a:p>
        </p:txBody>
      </p:sp>
    </p:spTree>
    <p:extLst>
      <p:ext uri="{BB962C8B-B14F-4D97-AF65-F5344CB8AC3E}">
        <p14:creationId xmlns:p14="http://schemas.microsoft.com/office/powerpoint/2010/main" val="2429176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85903A4-DA2C-45DB-947D-6B370970A0CD}" type="datetimeFigureOut">
              <a:rPr lang="en-GB" smtClean="0"/>
              <a:t>21/11/2016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84CFC9-FEEC-40A8-A574-EE5F1A3646DF}" type="slidenum">
              <a:rPr lang="en-GB" smtClean="0"/>
              <a:t>‹#›</a:t>
            </a:fld>
            <a:endParaRPr lang="en-GB"/>
          </a:p>
        </p:txBody>
      </p:sp>
    </p:spTree>
    <p:extLst>
      <p:ext uri="{BB962C8B-B14F-4D97-AF65-F5344CB8AC3E}">
        <p14:creationId xmlns:p14="http://schemas.microsoft.com/office/powerpoint/2010/main" val="3612891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85903A4-DA2C-45DB-947D-6B370970A0CD}" type="datetimeFigureOut">
              <a:rPr lang="en-GB" smtClean="0"/>
              <a:t>21/11/2016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84CFC9-FEEC-40A8-A574-EE5F1A3646DF}" type="slidenum">
              <a:rPr lang="en-GB" smtClean="0"/>
              <a:t>‹#›</a:t>
            </a:fld>
            <a:endParaRPr lang="en-GB"/>
          </a:p>
        </p:txBody>
      </p:sp>
    </p:spTree>
    <p:extLst>
      <p:ext uri="{BB962C8B-B14F-4D97-AF65-F5344CB8AC3E}">
        <p14:creationId xmlns:p14="http://schemas.microsoft.com/office/powerpoint/2010/main" val="2939074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85903A4-DA2C-45DB-947D-6B370970A0CD}" type="datetimeFigureOut">
              <a:rPr lang="en-GB" smtClean="0"/>
              <a:t>21/11/2016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84CFC9-FEEC-40A8-A574-EE5F1A3646DF}" type="slidenum">
              <a:rPr lang="en-GB" smtClean="0"/>
              <a:t>‹#›</a:t>
            </a:fld>
            <a:endParaRPr lang="en-GB"/>
          </a:p>
        </p:txBody>
      </p:sp>
    </p:spTree>
    <p:extLst>
      <p:ext uri="{BB962C8B-B14F-4D97-AF65-F5344CB8AC3E}">
        <p14:creationId xmlns:p14="http://schemas.microsoft.com/office/powerpoint/2010/main" val="1514503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5903A4-DA2C-45DB-947D-6B370970A0CD}" type="datetimeFigureOut">
              <a:rPr lang="en-GB" smtClean="0"/>
              <a:t>21/11/2016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84CFC9-FEEC-40A8-A574-EE5F1A3646DF}" type="slidenum">
              <a:rPr lang="en-GB" smtClean="0"/>
              <a:t>‹#›</a:t>
            </a:fld>
            <a:endParaRPr lang="en-GB"/>
          </a:p>
        </p:txBody>
      </p:sp>
    </p:spTree>
    <p:extLst>
      <p:ext uri="{BB962C8B-B14F-4D97-AF65-F5344CB8AC3E}">
        <p14:creationId xmlns:p14="http://schemas.microsoft.com/office/powerpoint/2010/main" val="2863917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85903A4-DA2C-45DB-947D-6B370970A0CD}" type="datetimeFigureOut">
              <a:rPr lang="en-GB" smtClean="0"/>
              <a:t>21/11/2016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84CFC9-FEEC-40A8-A574-EE5F1A3646DF}" type="slidenum">
              <a:rPr lang="en-GB" smtClean="0"/>
              <a:t>‹#›</a:t>
            </a:fld>
            <a:endParaRPr lang="en-GB"/>
          </a:p>
        </p:txBody>
      </p:sp>
    </p:spTree>
    <p:extLst>
      <p:ext uri="{BB962C8B-B14F-4D97-AF65-F5344CB8AC3E}">
        <p14:creationId xmlns:p14="http://schemas.microsoft.com/office/powerpoint/2010/main" val="2217552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85903A4-DA2C-45DB-947D-6B370970A0CD}" type="datetimeFigureOut">
              <a:rPr lang="en-GB" smtClean="0"/>
              <a:t>21/11/2016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C84CFC9-FEEC-40A8-A574-EE5F1A3646DF}" type="slidenum">
              <a:rPr lang="en-GB" smtClean="0"/>
              <a:t>‹#›</a:t>
            </a:fld>
            <a:endParaRPr lang="en-GB"/>
          </a:p>
        </p:txBody>
      </p:sp>
    </p:spTree>
    <p:extLst>
      <p:ext uri="{BB962C8B-B14F-4D97-AF65-F5344CB8AC3E}">
        <p14:creationId xmlns:p14="http://schemas.microsoft.com/office/powerpoint/2010/main" val="4050450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85903A4-DA2C-45DB-947D-6B370970A0CD}" type="datetimeFigureOut">
              <a:rPr lang="en-GB" smtClean="0"/>
              <a:t>21/11/2016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C84CFC9-FEEC-40A8-A574-EE5F1A3646DF}" type="slidenum">
              <a:rPr lang="en-GB" smtClean="0"/>
              <a:t>‹#›</a:t>
            </a:fld>
            <a:endParaRPr lang="en-GB"/>
          </a:p>
        </p:txBody>
      </p:sp>
    </p:spTree>
    <p:extLst>
      <p:ext uri="{BB962C8B-B14F-4D97-AF65-F5344CB8AC3E}">
        <p14:creationId xmlns:p14="http://schemas.microsoft.com/office/powerpoint/2010/main" val="835768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5903A4-DA2C-45DB-947D-6B370970A0CD}" type="datetimeFigureOut">
              <a:rPr lang="en-GB" smtClean="0"/>
              <a:t>21/11/2016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C84CFC9-FEEC-40A8-A574-EE5F1A3646DF}" type="slidenum">
              <a:rPr lang="en-GB" smtClean="0"/>
              <a:t>‹#›</a:t>
            </a:fld>
            <a:endParaRPr lang="en-GB"/>
          </a:p>
        </p:txBody>
      </p:sp>
    </p:spTree>
    <p:extLst>
      <p:ext uri="{BB962C8B-B14F-4D97-AF65-F5344CB8AC3E}">
        <p14:creationId xmlns:p14="http://schemas.microsoft.com/office/powerpoint/2010/main" val="2459045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5903A4-DA2C-45DB-947D-6B370970A0CD}" type="datetimeFigureOut">
              <a:rPr lang="en-GB" smtClean="0"/>
              <a:t>21/11/2016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84CFC9-FEEC-40A8-A574-EE5F1A3646DF}" type="slidenum">
              <a:rPr lang="en-GB" smtClean="0"/>
              <a:t>‹#›</a:t>
            </a:fld>
            <a:endParaRPr lang="en-GB"/>
          </a:p>
        </p:txBody>
      </p:sp>
    </p:spTree>
    <p:extLst>
      <p:ext uri="{BB962C8B-B14F-4D97-AF65-F5344CB8AC3E}">
        <p14:creationId xmlns:p14="http://schemas.microsoft.com/office/powerpoint/2010/main" val="327086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5903A4-DA2C-45DB-947D-6B370970A0CD}" type="datetimeFigureOut">
              <a:rPr lang="en-GB" smtClean="0"/>
              <a:t>21/11/2016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84CFC9-FEEC-40A8-A574-EE5F1A3646DF}" type="slidenum">
              <a:rPr lang="en-GB" smtClean="0"/>
              <a:t>‹#›</a:t>
            </a:fld>
            <a:endParaRPr lang="en-GB"/>
          </a:p>
        </p:txBody>
      </p:sp>
    </p:spTree>
    <p:extLst>
      <p:ext uri="{BB962C8B-B14F-4D97-AF65-F5344CB8AC3E}">
        <p14:creationId xmlns:p14="http://schemas.microsoft.com/office/powerpoint/2010/main" val="1975880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903A4-DA2C-45DB-947D-6B370970A0CD}" type="datetimeFigureOut">
              <a:rPr lang="en-GB" smtClean="0"/>
              <a:t>21/11/2016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84CFC9-FEEC-40A8-A574-EE5F1A3646DF}" type="slidenum">
              <a:rPr lang="en-GB" smtClean="0"/>
              <a:t>‹#›</a:t>
            </a:fld>
            <a:endParaRPr lang="en-GB"/>
          </a:p>
        </p:txBody>
      </p:sp>
    </p:spTree>
    <p:extLst>
      <p:ext uri="{BB962C8B-B14F-4D97-AF65-F5344CB8AC3E}">
        <p14:creationId xmlns:p14="http://schemas.microsoft.com/office/powerpoint/2010/main" val="1422938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avi"/><Relationship Id="rId1" Type="http://schemas.openxmlformats.org/officeDocument/2006/relationships/video" Target="NULL" TargetMode="External"/><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avi"/><Relationship Id="rId1" Type="http://schemas.openxmlformats.org/officeDocument/2006/relationships/video" Target="NULL" TargetMode="External"/><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22.png"/><Relationship Id="rId4" Type="http://schemas.openxmlformats.org/officeDocument/2006/relationships/notesSlide" Target="../notesSlides/notesSlide8.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avi"/><Relationship Id="rId1" Type="http://schemas.openxmlformats.org/officeDocument/2006/relationships/video" Target="NULL" TargetMode="External"/><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avi"/><Relationship Id="rId1" Type="http://schemas.openxmlformats.org/officeDocument/2006/relationships/video" Target="NULL" TargetMode="External"/><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132856"/>
            <a:ext cx="3327805"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496198" y="3068960"/>
            <a:ext cx="5384359" cy="1323439"/>
          </a:xfrm>
          <a:prstGeom prst="rect">
            <a:avLst/>
          </a:prstGeom>
          <a:noFill/>
        </p:spPr>
        <p:txBody>
          <a:bodyPr wrap="none" lIns="91440" tIns="45720" rIns="91440" bIns="45720">
            <a:spAutoFit/>
          </a:bodyPr>
          <a:lstStyle/>
          <a:p>
            <a:pPr algn="ctr"/>
            <a:r>
              <a:rPr lang="en-US" sz="80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Road safety </a:t>
            </a:r>
            <a:endParaRPr lang="en-US" sz="80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pic>
        <p:nvPicPr>
          <p:cNvPr id="4" name="Picture 3"/>
          <p:cNvPicPr/>
          <p:nvPr/>
        </p:nvPicPr>
        <p:blipFill>
          <a:blip r:embed="rId4" cstate="print">
            <a:extLst>
              <a:ext uri="{28A0092B-C50C-407E-A947-70E740481C1C}">
                <a14:useLocalDpi xmlns:a14="http://schemas.microsoft.com/office/drawing/2010/main" val="0"/>
              </a:ext>
            </a:extLst>
          </a:blip>
          <a:stretch>
            <a:fillRect/>
          </a:stretch>
        </p:blipFill>
        <p:spPr>
          <a:xfrm>
            <a:off x="395536" y="188640"/>
            <a:ext cx="3240360" cy="1440160"/>
          </a:xfrm>
          <a:prstGeom prst="rect">
            <a:avLst/>
          </a:prstGeom>
        </p:spPr>
      </p:pic>
      <p:pic>
        <p:nvPicPr>
          <p:cNvPr id="5" name="Picture 4" descr="D&amp;W FS - Strapline"/>
          <p:cNvPicPr/>
          <p:nvPr/>
        </p:nvPicPr>
        <p:blipFill>
          <a:blip r:embed="rId5" cstate="print">
            <a:extLst>
              <a:ext uri="{28A0092B-C50C-407E-A947-70E740481C1C}">
                <a14:useLocalDpi xmlns:a14="http://schemas.microsoft.com/office/drawing/2010/main" val="0"/>
              </a:ext>
            </a:extLst>
          </a:blip>
          <a:srcRect t="62843"/>
          <a:stretch>
            <a:fillRect/>
          </a:stretch>
        </p:blipFill>
        <p:spPr bwMode="auto">
          <a:xfrm>
            <a:off x="4932040" y="6216949"/>
            <a:ext cx="4045173" cy="470000"/>
          </a:xfrm>
          <a:prstGeom prst="rect">
            <a:avLst/>
          </a:prstGeom>
          <a:noFill/>
          <a:ln>
            <a:noFill/>
          </a:ln>
        </p:spPr>
      </p:pic>
    </p:spTree>
    <p:extLst>
      <p:ext uri="{BB962C8B-B14F-4D97-AF65-F5344CB8AC3E}">
        <p14:creationId xmlns:p14="http://schemas.microsoft.com/office/powerpoint/2010/main" val="19924085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p:cNvSpPr/>
          <p:nvPr/>
        </p:nvSpPr>
        <p:spPr>
          <a:xfrm>
            <a:off x="343705" y="260648"/>
            <a:ext cx="8424936" cy="5688632"/>
          </a:xfrm>
          <a:prstGeom prst="wedgeEllipseCallout">
            <a:avLst>
              <a:gd name="adj1" fmla="val -47568"/>
              <a:gd name="adj2" fmla="val 60854"/>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smtClean="0">
                <a:solidFill>
                  <a:schemeClr val="tx1"/>
                </a:solidFill>
                <a:latin typeface="Comic Sans MS" panose="030F0702030302020204" pitchFamily="66" charset="0"/>
              </a:rPr>
              <a:t>The driver needs to concentrate when driving</a:t>
            </a:r>
            <a:endParaRPr lang="en-GB" sz="72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18965135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p:cNvSpPr/>
          <p:nvPr/>
        </p:nvSpPr>
        <p:spPr>
          <a:xfrm>
            <a:off x="343705" y="260648"/>
            <a:ext cx="8424936" cy="5688632"/>
          </a:xfrm>
          <a:prstGeom prst="wedgeEllipseCallout">
            <a:avLst>
              <a:gd name="adj1" fmla="val -47568"/>
              <a:gd name="adj2" fmla="val 60854"/>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smtClean="0">
                <a:solidFill>
                  <a:schemeClr val="tx1"/>
                </a:solidFill>
                <a:latin typeface="Comic Sans MS" panose="030F0702030302020204" pitchFamily="66" charset="0"/>
              </a:rPr>
              <a:t>Messing around =</a:t>
            </a:r>
          </a:p>
          <a:p>
            <a:pPr algn="ctr"/>
            <a:r>
              <a:rPr lang="en-GB" sz="6000" dirty="0" smtClean="0">
                <a:solidFill>
                  <a:schemeClr val="tx1"/>
                </a:solidFill>
                <a:latin typeface="Comic Sans MS" panose="030F0702030302020204" pitchFamily="66" charset="0"/>
              </a:rPr>
              <a:t>less concentration on driving </a:t>
            </a:r>
            <a:endParaRPr lang="en-GB" sz="60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583520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343705" y="260648"/>
            <a:ext cx="8424936" cy="5688632"/>
          </a:xfrm>
          <a:prstGeom prst="wedgeEllipseCallout">
            <a:avLst>
              <a:gd name="adj1" fmla="val -47568"/>
              <a:gd name="adj2" fmla="val 60854"/>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smtClean="0">
                <a:solidFill>
                  <a:schemeClr val="tx1"/>
                </a:solidFill>
                <a:latin typeface="Comic Sans MS" panose="030F0702030302020204" pitchFamily="66" charset="0"/>
              </a:rPr>
              <a:t>Each time I say “Look” </a:t>
            </a:r>
          </a:p>
          <a:p>
            <a:pPr algn="ctr"/>
            <a:r>
              <a:rPr lang="en-GB" sz="6000" dirty="0" smtClean="0">
                <a:solidFill>
                  <a:schemeClr val="tx1"/>
                </a:solidFill>
                <a:latin typeface="Comic Sans MS" panose="030F0702030302020204" pitchFamily="66" charset="0"/>
              </a:rPr>
              <a:t>look behind you for a moment.</a:t>
            </a:r>
            <a:endParaRPr lang="en-GB" sz="60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20707620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solidFill>
                <a:srgbClr val="FF0000"/>
              </a:solidFill>
            </a:endParaRPr>
          </a:p>
        </p:txBody>
      </p:sp>
      <p:pic>
        <p:nvPicPr>
          <p:cNvPr id="4" name="Test Your Awareness  Do The Test.avi">
            <a:hlinkClick r:id="" action="ppaction://media"/>
          </p:cNvPr>
          <p:cNvPicPr>
            <a:picLocks noGrp="1" noChangeAspect="1"/>
          </p:cNvPicPr>
          <p:nvPr>
            <p:ph idx="1"/>
            <a:videoFile r:link="rId1"/>
            <p:extLst>
              <p:ext uri="{DAA4B4D4-6D71-4841-9C94-3DE7FCFB9230}">
                <p14:media xmlns:p14="http://schemas.microsoft.com/office/powerpoint/2010/main" r:embed="rId2">
                  <p14:trim end="43612.6436"/>
                </p14:media>
              </p:ext>
            </p:extLst>
          </p:nvPr>
        </p:nvPicPr>
        <p:blipFill>
          <a:blip r:embed="rId5"/>
          <a:stretch>
            <a:fillRect/>
          </a:stretch>
        </p:blipFill>
        <p:spPr>
          <a:xfrm>
            <a:off x="1547664" y="1556792"/>
            <a:ext cx="6034088" cy="4525963"/>
          </a:xfrm>
        </p:spPr>
      </p:pic>
    </p:spTree>
    <p:extLst>
      <p:ext uri="{BB962C8B-B14F-4D97-AF65-F5344CB8AC3E}">
        <p14:creationId xmlns:p14="http://schemas.microsoft.com/office/powerpoint/2010/main" val="59546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solidFill>
                <a:srgbClr val="FF0000"/>
              </a:solidFill>
            </a:endParaRPr>
          </a:p>
        </p:txBody>
      </p:sp>
      <p:pic>
        <p:nvPicPr>
          <p:cNvPr id="4" name="Test Your Awareness  Do The Test.avi">
            <a:hlinkClick r:id="" action="ppaction://media"/>
          </p:cNvPr>
          <p:cNvPicPr>
            <a:picLocks noGrp="1" noChangeAspect="1"/>
          </p:cNvPicPr>
          <p:nvPr>
            <p:ph idx="1"/>
            <a:videoFile r:link="rId1"/>
            <p:extLst>
              <p:ext uri="{DAA4B4D4-6D71-4841-9C94-3DE7FCFB9230}">
                <p14:media xmlns:p14="http://schemas.microsoft.com/office/powerpoint/2010/main" r:embed="rId2">
                  <p14:trim st="24501.4864" end="14700.8932"/>
                </p14:media>
              </p:ext>
            </p:extLst>
          </p:nvPr>
        </p:nvPicPr>
        <p:blipFill>
          <a:blip r:embed="rId5"/>
          <a:stretch>
            <a:fillRect/>
          </a:stretch>
        </p:blipFill>
        <p:spPr>
          <a:xfrm>
            <a:off x="1555750" y="1600200"/>
            <a:ext cx="6034088" cy="4525963"/>
          </a:xfrm>
        </p:spPr>
      </p:pic>
    </p:spTree>
    <p:extLst>
      <p:ext uri="{BB962C8B-B14F-4D97-AF65-F5344CB8AC3E}">
        <p14:creationId xmlns:p14="http://schemas.microsoft.com/office/powerpoint/2010/main" val="254120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p:cNvSpPr/>
          <p:nvPr/>
        </p:nvSpPr>
        <p:spPr>
          <a:xfrm>
            <a:off x="343705" y="260648"/>
            <a:ext cx="8424936" cy="5688632"/>
          </a:xfrm>
          <a:prstGeom prst="wedgeEllipseCallout">
            <a:avLst>
              <a:gd name="adj1" fmla="val -47568"/>
              <a:gd name="adj2" fmla="val 60854"/>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smtClean="0">
                <a:solidFill>
                  <a:schemeClr val="tx1"/>
                </a:solidFill>
                <a:latin typeface="Comic Sans MS" panose="030F0702030302020204" pitchFamily="66" charset="0"/>
              </a:rPr>
              <a:t>If the driver is looking back at you, they can not concentrate on the road ahead.</a:t>
            </a:r>
            <a:endParaRPr lang="en-GB" sz="54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33585757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p:cNvSpPr/>
          <p:nvPr/>
        </p:nvSpPr>
        <p:spPr>
          <a:xfrm>
            <a:off x="431534" y="181476"/>
            <a:ext cx="8424936" cy="5688632"/>
          </a:xfrm>
          <a:prstGeom prst="wedgeEllipseCallout">
            <a:avLst>
              <a:gd name="adj1" fmla="val -47568"/>
              <a:gd name="adj2" fmla="val 60854"/>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smtClean="0">
                <a:solidFill>
                  <a:schemeClr val="tx1"/>
                </a:solidFill>
                <a:latin typeface="Comic Sans MS" panose="030F0702030302020204" pitchFamily="66" charset="0"/>
              </a:rPr>
              <a:t>This is also why drivers should not use mobile phones when driving </a:t>
            </a:r>
            <a:endParaRPr lang="en-GB" sz="5400" dirty="0">
              <a:solidFill>
                <a:schemeClr val="tx1"/>
              </a:solidFill>
              <a:latin typeface="Comic Sans MS" panose="030F0702030302020204" pitchFamily="66" charset="0"/>
            </a:endParaRPr>
          </a:p>
        </p:txBody>
      </p:sp>
      <p:sp>
        <p:nvSpPr>
          <p:cNvPr id="2" name="AutoShape 2" descr="Image result for free mobile phone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ackgroundRemoval t="1322" b="100000" l="9910" r="93694">
                        <a14:foregroundMark x1="24775" y1="6167" x2="24775" y2="6167"/>
                        <a14:foregroundMark x1="38288" y1="8370" x2="38288" y2="8370"/>
                        <a14:foregroundMark x1="39189" y1="15419" x2="39189" y2="15419"/>
                        <a14:foregroundMark x1="36486" y1="24670" x2="36486" y2="24670"/>
                        <a14:foregroundMark x1="39189" y1="30837" x2="39189" y2="30837"/>
                        <a14:foregroundMark x1="35135" y1="37885" x2="35135" y2="37885"/>
                        <a14:foregroundMark x1="52703" y1="48899" x2="52703" y2="48899"/>
                        <a14:foregroundMark x1="59459" y1="47137" x2="59459" y2="47137"/>
                        <a14:foregroundMark x1="19369" y1="11894" x2="19369" y2="11894"/>
                        <a14:foregroundMark x1="16667" y1="18062" x2="16667" y2="18062"/>
                        <a14:foregroundMark x1="19369" y1="26432" x2="19369" y2="26432"/>
                        <a14:foregroundMark x1="36036" y1="16740" x2="36036" y2="16740"/>
                        <a14:foregroundMark x1="37838" y1="23789" x2="37838" y2="23789"/>
                      </a14:backgroundRemoval>
                    </a14:imgEffect>
                  </a14:imgLayer>
                </a14:imgProps>
              </a:ext>
            </a:extLst>
          </a:blip>
          <a:stretch>
            <a:fillRect/>
          </a:stretch>
        </p:blipFill>
        <p:spPr>
          <a:xfrm>
            <a:off x="6300192" y="3848074"/>
            <a:ext cx="2690614" cy="2751213"/>
          </a:xfrm>
          <a:prstGeom prst="rect">
            <a:avLst/>
          </a:prstGeom>
        </p:spPr>
      </p:pic>
    </p:spTree>
    <p:extLst>
      <p:ext uri="{BB962C8B-B14F-4D97-AF65-F5344CB8AC3E}">
        <p14:creationId xmlns:p14="http://schemas.microsoft.com/office/powerpoint/2010/main" val="352135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2748" y="3992290"/>
            <a:ext cx="3438525" cy="264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11124" y="620688"/>
            <a:ext cx="8121775" cy="2585323"/>
          </a:xfrm>
          <a:prstGeom prst="rect">
            <a:avLst/>
          </a:prstGeom>
          <a:noFill/>
        </p:spPr>
        <p:txBody>
          <a:bodyPr wrap="none" lIns="91440" tIns="45720" rIns="91440" bIns="45720">
            <a:spAutoFit/>
          </a:bodyPr>
          <a:lstStyle/>
          <a:p>
            <a:pPr algn="ct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It is important to </a:t>
            </a:r>
          </a:p>
          <a:p>
            <a:pPr algn="ct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know how to keep yourself </a:t>
            </a:r>
          </a:p>
          <a:p>
            <a:pPr algn="ct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safe on the roads….</a:t>
            </a:r>
            <a:endParaRPr 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5" name="Rectangle 4"/>
          <p:cNvSpPr/>
          <p:nvPr/>
        </p:nvSpPr>
        <p:spPr>
          <a:xfrm>
            <a:off x="2239994" y="3068960"/>
            <a:ext cx="4664034" cy="923330"/>
          </a:xfrm>
          <a:prstGeom prst="rect">
            <a:avLst/>
          </a:prstGeom>
          <a:noFill/>
        </p:spPr>
        <p:txBody>
          <a:bodyPr wrap="none" lIns="91440" tIns="45720" rIns="91440" bIns="45720">
            <a:spAutoFit/>
          </a:bodyPr>
          <a:lstStyle/>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…when walking</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185080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343705" y="260648"/>
            <a:ext cx="8424936" cy="5688632"/>
          </a:xfrm>
          <a:prstGeom prst="wedgeEllipseCallout">
            <a:avLst>
              <a:gd name="adj1" fmla="val -47568"/>
              <a:gd name="adj2" fmla="val 60854"/>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smtClean="0">
                <a:solidFill>
                  <a:schemeClr val="tx1"/>
                </a:solidFill>
                <a:latin typeface="Comic Sans MS" panose="030F0702030302020204" pitchFamily="66" charset="0"/>
              </a:rPr>
              <a:t>What is there to help me cros</a:t>
            </a:r>
            <a:r>
              <a:rPr lang="en-GB" sz="7200" dirty="0" smtClean="0">
                <a:solidFill>
                  <a:schemeClr val="tx1"/>
                </a:solidFill>
                <a:latin typeface="Comic Sans MS" panose="030F0702030302020204" pitchFamily="66" charset="0"/>
              </a:rPr>
              <a:t>s the road safely? </a:t>
            </a:r>
            <a:endParaRPr lang="en-GB" sz="72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33834980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3608" y="1109478"/>
            <a:ext cx="7416824" cy="5252436"/>
          </a:xfrm>
          <a:prstGeom prst="rect">
            <a:avLst/>
          </a:prstGeom>
        </p:spPr>
      </p:pic>
      <p:sp>
        <p:nvSpPr>
          <p:cNvPr id="5" name="Oval Callout 4"/>
          <p:cNvSpPr/>
          <p:nvPr/>
        </p:nvSpPr>
        <p:spPr>
          <a:xfrm>
            <a:off x="4516112" y="116632"/>
            <a:ext cx="4500494" cy="3031500"/>
          </a:xfrm>
          <a:prstGeom prst="wedgeEllipseCallout">
            <a:avLst>
              <a:gd name="adj1" fmla="val -72723"/>
              <a:gd name="adj2" fmla="val 73781"/>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latin typeface="Comic Sans MS" panose="030F0702030302020204" pitchFamily="66" charset="0"/>
              </a:rPr>
              <a:t>Red man = Stop</a:t>
            </a:r>
          </a:p>
          <a:p>
            <a:pPr algn="ctr"/>
            <a:r>
              <a:rPr lang="en-GB" sz="3200" dirty="0" smtClean="0">
                <a:solidFill>
                  <a:schemeClr val="tx1"/>
                </a:solidFill>
                <a:latin typeface="Comic Sans MS" panose="030F0702030302020204" pitchFamily="66" charset="0"/>
              </a:rPr>
              <a:t>Green man = Go if it is safe.</a:t>
            </a:r>
            <a:endParaRPr lang="en-GB" sz="32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240294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1124" y="620688"/>
            <a:ext cx="8121775" cy="2585323"/>
          </a:xfrm>
          <a:prstGeom prst="rect">
            <a:avLst/>
          </a:prstGeom>
          <a:noFill/>
        </p:spPr>
        <p:txBody>
          <a:bodyPr wrap="none" lIns="91440" tIns="45720" rIns="91440" bIns="45720">
            <a:spAutoFit/>
          </a:bodyPr>
          <a:lstStyle/>
          <a:p>
            <a:pPr algn="ct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It is important to </a:t>
            </a:r>
          </a:p>
          <a:p>
            <a:pPr algn="ct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know how to keep yourself </a:t>
            </a:r>
          </a:p>
          <a:p>
            <a:pPr algn="ct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safe on the roads….</a:t>
            </a:r>
            <a:endParaRPr 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pic>
        <p:nvPicPr>
          <p:cNvPr id="3075" name="Picture 3" descr="C:\Program Files (x86)\Microsoft Office\MEDIA\CAGCAT10\j0212957.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0053" y="4227301"/>
            <a:ext cx="3196803" cy="20071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721792" y="3211622"/>
            <a:ext cx="3953326" cy="923330"/>
          </a:xfrm>
          <a:prstGeom prst="rect">
            <a:avLst/>
          </a:prstGeom>
          <a:noFill/>
        </p:spPr>
        <p:txBody>
          <a:bodyPr wrap="none" lIns="91440" tIns="45720" rIns="91440" bIns="45720">
            <a:spAutoFit/>
          </a:bodyPr>
          <a:lstStyle/>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a:t>
            </a: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 a vehicle</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44186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500" fill="hold"/>
                                        <p:tgtEl>
                                          <p:spTgt spid="3075"/>
                                        </p:tgtEl>
                                        <p:attrNameLst>
                                          <p:attrName>ppt_x</p:attrName>
                                        </p:attrNameLst>
                                      </p:cBhvr>
                                      <p:tavLst>
                                        <p:tav tm="0">
                                          <p:val>
                                            <p:strVal val="1+#ppt_w/2"/>
                                          </p:val>
                                        </p:tav>
                                        <p:tav tm="100000">
                                          <p:val>
                                            <p:strVal val="#ppt_x"/>
                                          </p:val>
                                        </p:tav>
                                      </p:tavLst>
                                    </p:anim>
                                    <p:anim calcmode="lin" valueType="num">
                                      <p:cBhvr additive="base">
                                        <p:cTn id="8" dur="500" fill="hold"/>
                                        <p:tgtEl>
                                          <p:spTgt spid="3075"/>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59632" y="620688"/>
            <a:ext cx="6914201" cy="5832648"/>
          </a:xfrm>
          <a:prstGeom prst="rect">
            <a:avLst/>
          </a:prstGeom>
        </p:spPr>
      </p:pic>
      <p:sp>
        <p:nvSpPr>
          <p:cNvPr id="5" name="Oval Callout 4"/>
          <p:cNvSpPr/>
          <p:nvPr/>
        </p:nvSpPr>
        <p:spPr>
          <a:xfrm>
            <a:off x="4516112" y="116632"/>
            <a:ext cx="4500494" cy="3031500"/>
          </a:xfrm>
          <a:prstGeom prst="wedgeEllipseCallout">
            <a:avLst>
              <a:gd name="adj1" fmla="val -51115"/>
              <a:gd name="adj2" fmla="val 56066"/>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latin typeface="Comic Sans MS" panose="030F0702030302020204" pitchFamily="66" charset="0"/>
              </a:rPr>
              <a:t>Always check the cars have stopped before you cross. </a:t>
            </a:r>
            <a:endParaRPr lang="en-GB" sz="32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132595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420888"/>
            <a:ext cx="5509253" cy="425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Callout 4"/>
          <p:cNvSpPr/>
          <p:nvPr/>
        </p:nvSpPr>
        <p:spPr>
          <a:xfrm>
            <a:off x="4774405" y="0"/>
            <a:ext cx="4500494" cy="3031500"/>
          </a:xfrm>
          <a:prstGeom prst="wedgeEllipseCallout">
            <a:avLst>
              <a:gd name="adj1" fmla="val -51115"/>
              <a:gd name="adj2" fmla="val 56066"/>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latin typeface="Comic Sans MS" panose="030F0702030302020204" pitchFamily="66" charset="0"/>
              </a:rPr>
              <a:t>Sometimes the police officers will help direct traffic and help you cross.</a:t>
            </a:r>
            <a:endParaRPr lang="en-GB" sz="32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330324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23218"/>
            <a:ext cx="5012335" cy="503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Callout 4"/>
          <p:cNvSpPr/>
          <p:nvPr/>
        </p:nvSpPr>
        <p:spPr>
          <a:xfrm>
            <a:off x="4499992" y="307468"/>
            <a:ext cx="4500494" cy="3031500"/>
          </a:xfrm>
          <a:prstGeom prst="wedgeEllipseCallout">
            <a:avLst>
              <a:gd name="adj1" fmla="val -51115"/>
              <a:gd name="adj2" fmla="val 56066"/>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latin typeface="Comic Sans MS" panose="030F0702030302020204" pitchFamily="66" charset="0"/>
              </a:rPr>
              <a:t>If you have a “lollipop” person to help you cros</a:t>
            </a:r>
            <a:r>
              <a:rPr lang="en-GB" sz="3200" dirty="0" smtClean="0">
                <a:solidFill>
                  <a:schemeClr val="tx1"/>
                </a:solidFill>
                <a:latin typeface="Comic Sans MS" panose="030F0702030302020204" pitchFamily="66" charset="0"/>
              </a:rPr>
              <a:t>s, do as they ask</a:t>
            </a:r>
            <a:r>
              <a:rPr lang="en-GB" sz="3200" dirty="0" smtClean="0">
                <a:solidFill>
                  <a:schemeClr val="tx1"/>
                </a:solidFill>
                <a:latin typeface="Comic Sans MS" panose="030F0702030302020204" pitchFamily="66" charset="0"/>
              </a:rPr>
              <a:t>.</a:t>
            </a:r>
            <a:endParaRPr lang="en-GB" sz="32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309418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9600" cy="2074242"/>
          </a:xfrm>
        </p:spPr>
        <p:txBody>
          <a:bodyPr>
            <a:normAutofit fontScale="90000"/>
          </a:bodyPr>
          <a:lstStyle/>
          <a:p>
            <a:r>
              <a:rPr lang="en-GB" dirty="0" smtClean="0"/>
              <a:t/>
            </a:r>
            <a:br>
              <a:rPr lang="en-GB" dirty="0" smtClean="0"/>
            </a:br>
            <a:r>
              <a:rPr lang="en-GB" dirty="0" smtClean="0"/>
              <a:t>If there is help….use it! </a:t>
            </a:r>
            <a:br>
              <a:rPr lang="en-GB" dirty="0" smtClean="0"/>
            </a:br>
            <a:r>
              <a:rPr lang="en-GB" dirty="0"/>
              <a:t/>
            </a:r>
            <a:br>
              <a:rPr lang="en-GB" dirty="0"/>
            </a:b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40362" y="1340768"/>
            <a:ext cx="3167614" cy="224427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5157" y="1669322"/>
            <a:ext cx="2736304" cy="2309707"/>
          </a:xfrm>
          <a:prstGeom prst="rect">
            <a:avLst/>
          </a:prstGeom>
        </p:spPr>
      </p:pic>
      <p:pic>
        <p:nvPicPr>
          <p:cNvPr id="1945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4221088"/>
            <a:ext cx="2736304" cy="2116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8456" y="3664443"/>
            <a:ext cx="3158896" cy="3172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88551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343705" y="260648"/>
            <a:ext cx="8424936" cy="5688632"/>
          </a:xfrm>
          <a:prstGeom prst="wedgeEllipseCallout">
            <a:avLst>
              <a:gd name="adj1" fmla="val -47568"/>
              <a:gd name="adj2" fmla="val 60854"/>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smtClean="0">
                <a:solidFill>
                  <a:schemeClr val="tx1"/>
                </a:solidFill>
                <a:latin typeface="Comic Sans MS" panose="030F0702030302020204" pitchFamily="66" charset="0"/>
              </a:rPr>
              <a:t>But what if there isn’t anything to help me cross the road safely</a:t>
            </a:r>
            <a:r>
              <a:rPr lang="en-GB" sz="5400" dirty="0" smtClean="0">
                <a:solidFill>
                  <a:schemeClr val="tx1"/>
                </a:solidFill>
                <a:latin typeface="Comic Sans MS" panose="030F0702030302020204" pitchFamily="66" charset="0"/>
              </a:rPr>
              <a:t>? </a:t>
            </a:r>
            <a:endParaRPr lang="en-GB" sz="54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30518138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Where should I cross the road? </a:t>
            </a:r>
            <a:endParaRPr lang="en-GB" dirty="0"/>
          </a:p>
        </p:txBody>
      </p:sp>
      <p:pic>
        <p:nvPicPr>
          <p:cNvPr id="4" name="Hedgehogs.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5750" y="1600200"/>
            <a:ext cx="6034088" cy="4525963"/>
          </a:xfrm>
        </p:spPr>
      </p:pic>
      <p:sp>
        <p:nvSpPr>
          <p:cNvPr id="3" name="Notched Right Arrow 2"/>
          <p:cNvSpPr/>
          <p:nvPr/>
        </p:nvSpPr>
        <p:spPr>
          <a:xfrm>
            <a:off x="457200" y="5696569"/>
            <a:ext cx="1368152" cy="432048"/>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Click here </a:t>
            </a:r>
            <a:endParaRPr lang="en-GB" dirty="0"/>
          </a:p>
        </p:txBody>
      </p:sp>
    </p:spTree>
    <p:extLst>
      <p:ext uri="{BB962C8B-B14F-4D97-AF65-F5344CB8AC3E}">
        <p14:creationId xmlns:p14="http://schemas.microsoft.com/office/powerpoint/2010/main" val="40007612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59632" y="1417638"/>
            <a:ext cx="6624736" cy="5001676"/>
          </a:xfrm>
          <a:prstGeom prst="rect">
            <a:avLst/>
          </a:prstGeom>
        </p:spPr>
      </p:pic>
      <p:sp>
        <p:nvSpPr>
          <p:cNvPr id="6" name="Oval Callout 5"/>
          <p:cNvSpPr/>
          <p:nvPr/>
        </p:nvSpPr>
        <p:spPr>
          <a:xfrm>
            <a:off x="4355976" y="181476"/>
            <a:ext cx="4500494" cy="3031500"/>
          </a:xfrm>
          <a:prstGeom prst="wedgeEllipseCallout">
            <a:avLst>
              <a:gd name="adj1" fmla="val -73046"/>
              <a:gd name="adj2" fmla="val 43618"/>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latin typeface="Comic Sans MS" panose="030F0702030302020204" pitchFamily="66" charset="0"/>
              </a:rPr>
              <a:t>Not between parked cars. You can’t see if it is safe. </a:t>
            </a:r>
            <a:endParaRPr lang="en-GB" sz="32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5827448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827584" y="996069"/>
            <a:ext cx="7560840" cy="5680129"/>
          </a:xfrm>
          <a:prstGeom prst="rect">
            <a:avLst/>
          </a:prstGeom>
        </p:spPr>
      </p:pic>
      <p:sp>
        <p:nvSpPr>
          <p:cNvPr id="6" name="Oval Callout 5"/>
          <p:cNvSpPr/>
          <p:nvPr/>
        </p:nvSpPr>
        <p:spPr>
          <a:xfrm>
            <a:off x="4355976" y="181476"/>
            <a:ext cx="4500494" cy="3031500"/>
          </a:xfrm>
          <a:prstGeom prst="wedgeEllipseCallout">
            <a:avLst>
              <a:gd name="adj1" fmla="val -73046"/>
              <a:gd name="adj2" fmla="val 43618"/>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latin typeface="Comic Sans MS" panose="030F0702030302020204" pitchFamily="66" charset="0"/>
              </a:rPr>
              <a:t>Not on a corner.</a:t>
            </a:r>
          </a:p>
          <a:p>
            <a:pPr algn="ctr"/>
            <a:r>
              <a:rPr lang="en-GB" sz="3200" dirty="0" smtClean="0">
                <a:solidFill>
                  <a:schemeClr val="tx1"/>
                </a:solidFill>
                <a:latin typeface="Comic Sans MS" panose="030F0702030302020204" pitchFamily="66" charset="0"/>
              </a:rPr>
              <a:t> You can’t see if it is safe. </a:t>
            </a:r>
            <a:endParaRPr lang="en-GB" sz="32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24905174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83568" y="396321"/>
            <a:ext cx="7848871" cy="6010218"/>
          </a:xfrm>
          <a:prstGeom prst="rect">
            <a:avLst/>
          </a:prstGeom>
        </p:spPr>
      </p:pic>
      <p:sp>
        <p:nvSpPr>
          <p:cNvPr id="6" name="Oval Callout 5"/>
          <p:cNvSpPr/>
          <p:nvPr/>
        </p:nvSpPr>
        <p:spPr>
          <a:xfrm>
            <a:off x="4637737" y="-2299"/>
            <a:ext cx="4500494" cy="3031500"/>
          </a:xfrm>
          <a:prstGeom prst="wedgeEllipseCallout">
            <a:avLst>
              <a:gd name="adj1" fmla="val -73046"/>
              <a:gd name="adj2" fmla="val 43618"/>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latin typeface="Comic Sans MS" panose="030F0702030302020204" pitchFamily="66" charset="0"/>
              </a:rPr>
              <a:t>Not on the top of a hill.</a:t>
            </a:r>
          </a:p>
          <a:p>
            <a:pPr algn="ctr"/>
            <a:r>
              <a:rPr lang="en-GB" sz="3200" dirty="0" smtClean="0">
                <a:solidFill>
                  <a:schemeClr val="tx1"/>
                </a:solidFill>
                <a:latin typeface="Comic Sans MS" panose="030F0702030302020204" pitchFamily="66" charset="0"/>
              </a:rPr>
              <a:t> You can’t see if it is safe. </a:t>
            </a:r>
            <a:endParaRPr lang="en-GB" sz="32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32056228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3" y="476673"/>
            <a:ext cx="7952260" cy="5989488"/>
          </a:xfrm>
          <a:prstGeom prst="rect">
            <a:avLst/>
          </a:prstGeom>
        </p:spPr>
      </p:pic>
      <p:sp>
        <p:nvSpPr>
          <p:cNvPr id="6" name="Oval Callout 5"/>
          <p:cNvSpPr/>
          <p:nvPr/>
        </p:nvSpPr>
        <p:spPr>
          <a:xfrm>
            <a:off x="4516112" y="116632"/>
            <a:ext cx="4500494" cy="3031500"/>
          </a:xfrm>
          <a:prstGeom prst="wedgeEllipseCallout">
            <a:avLst>
              <a:gd name="adj1" fmla="val -73046"/>
              <a:gd name="adj2" fmla="val 43618"/>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latin typeface="Comic Sans MS" panose="030F0702030302020204" pitchFamily="66" charset="0"/>
              </a:rPr>
              <a:t>Straight road where you can see and you Stop, Look and Listen . </a:t>
            </a:r>
            <a:endParaRPr lang="en-GB" sz="32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23599860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343705" y="260648"/>
            <a:ext cx="8424936" cy="5688632"/>
          </a:xfrm>
          <a:prstGeom prst="wedgeEllipseCallout">
            <a:avLst>
              <a:gd name="adj1" fmla="val -47568"/>
              <a:gd name="adj2" fmla="val 60854"/>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smtClean="0">
                <a:solidFill>
                  <a:schemeClr val="tx1"/>
                </a:solidFill>
                <a:latin typeface="Comic Sans MS" panose="030F0702030302020204" pitchFamily="66" charset="0"/>
              </a:rPr>
              <a:t>Why do I need to wear a seatbelt? </a:t>
            </a:r>
            <a:endParaRPr lang="en-GB" sz="72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8770363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ing of the road.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47664" y="980728"/>
            <a:ext cx="6184900" cy="4525963"/>
          </a:xfrm>
        </p:spPr>
      </p:pic>
      <p:sp>
        <p:nvSpPr>
          <p:cNvPr id="3" name="Notched Right Arrow 2"/>
          <p:cNvSpPr/>
          <p:nvPr/>
        </p:nvSpPr>
        <p:spPr>
          <a:xfrm>
            <a:off x="395536" y="5083236"/>
            <a:ext cx="1368152" cy="432048"/>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Click here </a:t>
            </a:r>
            <a:endParaRPr lang="en-GB" dirty="0"/>
          </a:p>
        </p:txBody>
      </p:sp>
    </p:spTree>
    <p:extLst>
      <p:ext uri="{BB962C8B-B14F-4D97-AF65-F5344CB8AC3E}">
        <p14:creationId xmlns:p14="http://schemas.microsoft.com/office/powerpoint/2010/main" val="30646868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7504" y="1628800"/>
            <a:ext cx="6692514" cy="5085648"/>
          </a:xfrm>
          <a:prstGeom prst="rect">
            <a:avLst/>
          </a:prstGeom>
        </p:spPr>
      </p:pic>
      <p:sp>
        <p:nvSpPr>
          <p:cNvPr id="5" name="Oval Callout 4"/>
          <p:cNvSpPr/>
          <p:nvPr/>
        </p:nvSpPr>
        <p:spPr>
          <a:xfrm>
            <a:off x="4932040" y="0"/>
            <a:ext cx="4211960" cy="2852936"/>
          </a:xfrm>
          <a:prstGeom prst="wedgeEllipseCallout">
            <a:avLst>
              <a:gd name="adj1" fmla="val -73046"/>
              <a:gd name="adj2" fmla="val 43618"/>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latin typeface="Comic Sans MS" panose="030F0702030302020204" pitchFamily="66" charset="0"/>
              </a:rPr>
              <a:t>It doesn’t matter how old you are, it doesn’t matter who you are with, you must always…. </a:t>
            </a:r>
            <a:endParaRPr lang="en-GB" sz="24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10598135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343705" y="260648"/>
            <a:ext cx="8424936" cy="5688632"/>
          </a:xfrm>
          <a:prstGeom prst="wedgeEllipseCallout">
            <a:avLst>
              <a:gd name="adj1" fmla="val -47568"/>
              <a:gd name="adj2" fmla="val 60854"/>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smtClean="0">
                <a:solidFill>
                  <a:schemeClr val="tx1"/>
                </a:solidFill>
                <a:latin typeface="Comic Sans MS" panose="030F0702030302020204" pitchFamily="66" charset="0"/>
              </a:rPr>
              <a:t>Can you spot safe and unsafe places to cross the road? </a:t>
            </a:r>
            <a:endParaRPr lang="en-GB" sz="54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10909048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827584" y="-5114"/>
            <a:ext cx="7734431" cy="6863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ular Callout 1"/>
          <p:cNvSpPr/>
          <p:nvPr/>
        </p:nvSpPr>
        <p:spPr>
          <a:xfrm>
            <a:off x="1892299" y="1762552"/>
            <a:ext cx="1568881" cy="866200"/>
          </a:xfrm>
          <a:prstGeom prst="wedgeRoundRectCallout">
            <a:avLst>
              <a:gd name="adj1" fmla="val 122893"/>
              <a:gd name="adj2" fmla="val 67617"/>
              <a:gd name="adj3" fmla="val 1666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r>
              <a:rPr lang="en-GB" dirty="0" smtClean="0"/>
              <a:t>1 A </a:t>
            </a:r>
            <a:r>
              <a:rPr lang="en-GB" dirty="0"/>
              <a:t>zebra crossing is a good choice.</a:t>
            </a:r>
          </a:p>
        </p:txBody>
      </p:sp>
      <p:sp>
        <p:nvSpPr>
          <p:cNvPr id="7" name="Rounded Rectangular Callout 6"/>
          <p:cNvSpPr/>
          <p:nvPr/>
        </p:nvSpPr>
        <p:spPr>
          <a:xfrm>
            <a:off x="2655819" y="3426443"/>
            <a:ext cx="1568881" cy="866200"/>
          </a:xfrm>
          <a:prstGeom prst="wedgeRoundRectCallout">
            <a:avLst>
              <a:gd name="adj1" fmla="val 106379"/>
              <a:gd name="adj2" fmla="val 64099"/>
              <a:gd name="adj3" fmla="val 1666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2  </a:t>
            </a:r>
            <a:r>
              <a:rPr lang="en-GB" dirty="0"/>
              <a:t>A traffic island is a good choice</a:t>
            </a:r>
            <a:r>
              <a:rPr lang="en-GB" dirty="0" smtClean="0"/>
              <a:t>.</a:t>
            </a:r>
            <a:endParaRPr lang="en-GB" dirty="0"/>
          </a:p>
        </p:txBody>
      </p:sp>
      <p:sp>
        <p:nvSpPr>
          <p:cNvPr id="8" name="Rounded Rectangular Callout 7"/>
          <p:cNvSpPr/>
          <p:nvPr/>
        </p:nvSpPr>
        <p:spPr>
          <a:xfrm>
            <a:off x="943424" y="4266308"/>
            <a:ext cx="1568881" cy="2403052"/>
          </a:xfrm>
          <a:prstGeom prst="wedgeRoundRectCallout">
            <a:avLst>
              <a:gd name="adj1" fmla="val 124835"/>
              <a:gd name="adj2" fmla="val -18940"/>
              <a:gd name="adj3" fmla="val 1666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3 This is not a good place to cross. A bus is blocking your view of oncoming traffic.</a:t>
            </a:r>
          </a:p>
        </p:txBody>
      </p:sp>
      <p:sp>
        <p:nvSpPr>
          <p:cNvPr id="10" name="Rounded Rectangular Callout 9"/>
          <p:cNvSpPr/>
          <p:nvPr/>
        </p:nvSpPr>
        <p:spPr>
          <a:xfrm>
            <a:off x="4470256" y="4719192"/>
            <a:ext cx="1568881" cy="1518120"/>
          </a:xfrm>
          <a:prstGeom prst="wedgeRoundRectCallout">
            <a:avLst>
              <a:gd name="adj1" fmla="val 140378"/>
              <a:gd name="adj2" fmla="val -42458"/>
              <a:gd name="adj3" fmla="val 1666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4  A school crossing patrol will help you cross safety.</a:t>
            </a:r>
          </a:p>
        </p:txBody>
      </p:sp>
      <p:sp>
        <p:nvSpPr>
          <p:cNvPr id="12" name="Rounded Rectangular Callout 11"/>
          <p:cNvSpPr/>
          <p:nvPr/>
        </p:nvSpPr>
        <p:spPr>
          <a:xfrm>
            <a:off x="5788488" y="764704"/>
            <a:ext cx="1568881" cy="866200"/>
          </a:xfrm>
          <a:prstGeom prst="wedgeRoundRectCallout">
            <a:avLst>
              <a:gd name="adj1" fmla="val 76266"/>
              <a:gd name="adj2" fmla="val 145032"/>
              <a:gd name="adj3" fmla="val 1666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5 A subway is a good place to cross.</a:t>
            </a:r>
          </a:p>
        </p:txBody>
      </p:sp>
    </p:spTree>
    <p:extLst>
      <p:ext uri="{BB962C8B-B14F-4D97-AF65-F5344CB8AC3E}">
        <p14:creationId xmlns:p14="http://schemas.microsoft.com/office/powerpoint/2010/main" val="220122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0"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0618"/>
          <a:stretch/>
        </p:blipFill>
        <p:spPr bwMode="auto">
          <a:xfrm>
            <a:off x="936568" y="0"/>
            <a:ext cx="763264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ular Callout 5"/>
          <p:cNvSpPr/>
          <p:nvPr/>
        </p:nvSpPr>
        <p:spPr>
          <a:xfrm>
            <a:off x="0" y="0"/>
            <a:ext cx="2132749" cy="1620180"/>
          </a:xfrm>
          <a:prstGeom prst="wedgeRoundRectCallout">
            <a:avLst>
              <a:gd name="adj1" fmla="val 31892"/>
              <a:gd name="adj2" fmla="val 128236"/>
              <a:gd name="adj3" fmla="val 1666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r>
              <a:rPr lang="en-GB" dirty="0" smtClean="0"/>
              <a:t>6 This is not a safe </a:t>
            </a:r>
            <a:r>
              <a:rPr lang="en-GB" dirty="0"/>
              <a:t>to cross near a sharp bend – you won’t see cars coming</a:t>
            </a:r>
            <a:r>
              <a:rPr lang="en-GB" dirty="0" smtClean="0"/>
              <a:t>.</a:t>
            </a:r>
            <a:endParaRPr lang="en-GB" dirty="0"/>
          </a:p>
        </p:txBody>
      </p:sp>
      <p:sp>
        <p:nvSpPr>
          <p:cNvPr id="10" name="Rounded Rectangular Callout 9"/>
          <p:cNvSpPr/>
          <p:nvPr/>
        </p:nvSpPr>
        <p:spPr>
          <a:xfrm>
            <a:off x="5004048" y="790678"/>
            <a:ext cx="2132749" cy="1659004"/>
          </a:xfrm>
          <a:prstGeom prst="wedgeRoundRectCallout">
            <a:avLst>
              <a:gd name="adj1" fmla="val -100305"/>
              <a:gd name="adj2" fmla="val 19894"/>
              <a:gd name="adj3" fmla="val 1666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r>
              <a:rPr lang="en-GB" dirty="0" smtClean="0"/>
              <a:t>8 Don’t </a:t>
            </a:r>
            <a:r>
              <a:rPr lang="en-GB" dirty="0"/>
              <a:t>cross near the brow of a hill – you won’t see cars coming from the other side of the hill.</a:t>
            </a:r>
          </a:p>
        </p:txBody>
      </p:sp>
      <p:sp>
        <p:nvSpPr>
          <p:cNvPr id="11" name="Rounded Rectangular Callout 10"/>
          <p:cNvSpPr/>
          <p:nvPr/>
        </p:nvSpPr>
        <p:spPr>
          <a:xfrm>
            <a:off x="1475656" y="5373216"/>
            <a:ext cx="2088232" cy="792088"/>
          </a:xfrm>
          <a:prstGeom prst="wedgeRoundRectCallout">
            <a:avLst>
              <a:gd name="adj1" fmla="val -2774"/>
              <a:gd name="adj2" fmla="val -211418"/>
              <a:gd name="adj3" fmla="val 1666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9 A footbridge is a good choice.</a:t>
            </a:r>
          </a:p>
        </p:txBody>
      </p:sp>
      <p:sp>
        <p:nvSpPr>
          <p:cNvPr id="12" name="Rounded Rectangular Callout 11"/>
          <p:cNvSpPr/>
          <p:nvPr/>
        </p:nvSpPr>
        <p:spPr>
          <a:xfrm>
            <a:off x="5751564" y="4541872"/>
            <a:ext cx="2088232" cy="792088"/>
          </a:xfrm>
          <a:prstGeom prst="wedgeRoundRectCallout">
            <a:avLst>
              <a:gd name="adj1" fmla="val -88161"/>
              <a:gd name="adj2" fmla="val -30559"/>
              <a:gd name="adj3" fmla="val 1666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10 A pedestrian crossing is a good place to </a:t>
            </a:r>
            <a:r>
              <a:rPr lang="en-GB" dirty="0" smtClean="0"/>
              <a:t>cross.</a:t>
            </a:r>
            <a:endParaRPr lang="en-GB" dirty="0"/>
          </a:p>
        </p:txBody>
      </p:sp>
      <p:sp>
        <p:nvSpPr>
          <p:cNvPr id="13" name="Rounded Rectangular Callout 12"/>
          <p:cNvSpPr/>
          <p:nvPr/>
        </p:nvSpPr>
        <p:spPr>
          <a:xfrm>
            <a:off x="6228184" y="2708920"/>
            <a:ext cx="2088232" cy="1152128"/>
          </a:xfrm>
          <a:prstGeom prst="wedgeRoundRectCallout">
            <a:avLst>
              <a:gd name="adj1" fmla="val -88161"/>
              <a:gd name="adj2" fmla="val -30559"/>
              <a:gd name="adj3" fmla="val 1666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11 A quiet, straight road with no parked cars is a good choice.</a:t>
            </a:r>
          </a:p>
        </p:txBody>
      </p:sp>
      <p:sp>
        <p:nvSpPr>
          <p:cNvPr id="14" name="Rounded Rectangular Callout 13"/>
          <p:cNvSpPr/>
          <p:nvPr/>
        </p:nvSpPr>
        <p:spPr>
          <a:xfrm>
            <a:off x="2285149" y="332656"/>
            <a:ext cx="2132749" cy="1287524"/>
          </a:xfrm>
          <a:prstGeom prst="wedgeRoundRectCallout">
            <a:avLst>
              <a:gd name="adj1" fmla="val -30276"/>
              <a:gd name="adj2" fmla="val 139228"/>
              <a:gd name="adj3" fmla="val 1666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7 There are safer places to cross than this – the road is really busy.</a:t>
            </a:r>
          </a:p>
        </p:txBody>
      </p:sp>
    </p:spTree>
    <p:extLst>
      <p:ext uri="{BB962C8B-B14F-4D97-AF65-F5344CB8AC3E}">
        <p14:creationId xmlns:p14="http://schemas.microsoft.com/office/powerpoint/2010/main" val="168134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1076" y="260648"/>
            <a:ext cx="8121775" cy="2585323"/>
          </a:xfrm>
          <a:prstGeom prst="rect">
            <a:avLst/>
          </a:prstGeom>
          <a:noFill/>
        </p:spPr>
        <p:txBody>
          <a:bodyPr wrap="none" lIns="91440" tIns="45720" rIns="91440" bIns="45720">
            <a:spAutoFit/>
          </a:bodyPr>
          <a:lstStyle/>
          <a:p>
            <a:pPr algn="ct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It is important to </a:t>
            </a:r>
          </a:p>
          <a:p>
            <a:pPr algn="ct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know how to keep yourself </a:t>
            </a:r>
          </a:p>
          <a:p>
            <a:pPr algn="ct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safe on the roads….</a:t>
            </a:r>
            <a:endParaRPr 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5" name="Rectangle 4"/>
          <p:cNvSpPr/>
          <p:nvPr/>
        </p:nvSpPr>
        <p:spPr>
          <a:xfrm>
            <a:off x="517220" y="2628255"/>
            <a:ext cx="8109592" cy="923330"/>
          </a:xfrm>
          <a:prstGeom prst="rect">
            <a:avLst/>
          </a:prstGeom>
          <a:noFill/>
        </p:spPr>
        <p:txBody>
          <a:bodyPr wrap="none" lIns="91440" tIns="45720" rIns="91440" bIns="45720">
            <a:spAutoFit/>
          </a:bodyPr>
          <a:lstStyle/>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…when on a bike or scooter</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5050" y="3522572"/>
            <a:ext cx="1973826" cy="2691580"/>
          </a:xfrm>
          <a:prstGeom prst="rect">
            <a:avLst/>
          </a:prstGeom>
        </p:spPr>
      </p:pic>
    </p:spTree>
    <p:extLst>
      <p:ext uri="{BB962C8B-B14F-4D97-AF65-F5344CB8AC3E}">
        <p14:creationId xmlns:p14="http://schemas.microsoft.com/office/powerpoint/2010/main" val="260556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692696"/>
            <a:ext cx="4103294" cy="5595399"/>
          </a:xfrm>
          <a:prstGeom prst="rect">
            <a:avLst/>
          </a:prstGeom>
        </p:spPr>
      </p:pic>
      <p:sp>
        <p:nvSpPr>
          <p:cNvPr id="5" name="Oval Callout 4"/>
          <p:cNvSpPr/>
          <p:nvPr/>
        </p:nvSpPr>
        <p:spPr>
          <a:xfrm>
            <a:off x="4932040" y="0"/>
            <a:ext cx="4211960" cy="2852936"/>
          </a:xfrm>
          <a:prstGeom prst="wedgeEllipseCallout">
            <a:avLst>
              <a:gd name="adj1" fmla="val -93722"/>
              <a:gd name="adj2" fmla="val -13871"/>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latin typeface="Comic Sans MS" panose="030F0702030302020204" pitchFamily="66" charset="0"/>
              </a:rPr>
              <a:t>Always wear your helmet to protect your head. </a:t>
            </a:r>
            <a:endParaRPr lang="en-GB" sz="2400" dirty="0">
              <a:solidFill>
                <a:schemeClr val="tx1"/>
              </a:solidFill>
              <a:latin typeface="Comic Sans MS" panose="030F0702030302020204" pitchFamily="66" charset="0"/>
            </a:endParaRPr>
          </a:p>
        </p:txBody>
      </p:sp>
      <p:sp>
        <p:nvSpPr>
          <p:cNvPr id="6" name="Oval Callout 5"/>
          <p:cNvSpPr/>
          <p:nvPr/>
        </p:nvSpPr>
        <p:spPr>
          <a:xfrm>
            <a:off x="4786862" y="3212976"/>
            <a:ext cx="4211960" cy="2852936"/>
          </a:xfrm>
          <a:prstGeom prst="wedgeEllipseCallout">
            <a:avLst>
              <a:gd name="adj1" fmla="val -93722"/>
              <a:gd name="adj2" fmla="val -13871"/>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latin typeface="Comic Sans MS" panose="030F0702030302020204" pitchFamily="66" charset="0"/>
              </a:rPr>
              <a:t>Make sure your bike is safe: </a:t>
            </a:r>
          </a:p>
          <a:p>
            <a:pPr algn="ctr"/>
            <a:r>
              <a:rPr lang="en-GB" sz="2400" dirty="0" smtClean="0">
                <a:solidFill>
                  <a:schemeClr val="tx1"/>
                </a:solidFill>
                <a:latin typeface="Comic Sans MS" panose="030F0702030302020204" pitchFamily="66" charset="0"/>
              </a:rPr>
              <a:t>Lights working </a:t>
            </a:r>
          </a:p>
          <a:p>
            <a:pPr algn="ctr"/>
            <a:r>
              <a:rPr lang="en-GB" sz="2400" dirty="0" smtClean="0">
                <a:solidFill>
                  <a:schemeClr val="tx1"/>
                </a:solidFill>
                <a:latin typeface="Comic Sans MS" panose="030F0702030302020204" pitchFamily="66" charset="0"/>
              </a:rPr>
              <a:t>Brakes working</a:t>
            </a:r>
          </a:p>
          <a:p>
            <a:pPr algn="ctr"/>
            <a:r>
              <a:rPr lang="en-GB" sz="2400" dirty="0" smtClean="0">
                <a:solidFill>
                  <a:schemeClr val="tx1"/>
                </a:solidFill>
                <a:latin typeface="Comic Sans MS" panose="030F0702030302020204" pitchFamily="66" charset="0"/>
              </a:rPr>
              <a:t>Tyres pumped up </a:t>
            </a:r>
            <a:endParaRPr lang="en-GB" sz="24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13942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1076" y="260648"/>
            <a:ext cx="8121775" cy="2585323"/>
          </a:xfrm>
          <a:prstGeom prst="rect">
            <a:avLst/>
          </a:prstGeom>
          <a:noFill/>
        </p:spPr>
        <p:txBody>
          <a:bodyPr wrap="none" lIns="91440" tIns="45720" rIns="91440" bIns="45720">
            <a:spAutoFit/>
          </a:bodyPr>
          <a:lstStyle/>
          <a:p>
            <a:pPr algn="ct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It is important to </a:t>
            </a:r>
          </a:p>
          <a:p>
            <a:pPr algn="ct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know how to keep yourself </a:t>
            </a:r>
          </a:p>
          <a:p>
            <a:pPr algn="ct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safe on the roads….</a:t>
            </a:r>
            <a:endParaRPr 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5" name="Rectangle 4"/>
          <p:cNvSpPr/>
          <p:nvPr/>
        </p:nvSpPr>
        <p:spPr>
          <a:xfrm>
            <a:off x="2595355" y="2628255"/>
            <a:ext cx="3953326" cy="923330"/>
          </a:xfrm>
          <a:prstGeom prst="rect">
            <a:avLst/>
          </a:prstGeom>
          <a:noFill/>
        </p:spPr>
        <p:txBody>
          <a:bodyPr wrap="none" lIns="91440" tIns="45720" rIns="91440" bIns="45720">
            <a:spAutoFit/>
          </a:bodyPr>
          <a:lstStyle/>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…all the time</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650" y="3861048"/>
            <a:ext cx="6778625"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395536" y="188640"/>
            <a:ext cx="1440160" cy="576064"/>
          </a:xfrm>
          <a:prstGeom prst="rect">
            <a:avLst/>
          </a:prstGeom>
        </p:spPr>
      </p:pic>
    </p:spTree>
    <p:extLst>
      <p:ext uri="{BB962C8B-B14F-4D97-AF65-F5344CB8AC3E}">
        <p14:creationId xmlns:p14="http://schemas.microsoft.com/office/powerpoint/2010/main" val="402193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9552" y="1124744"/>
            <a:ext cx="8134421" cy="4536504"/>
          </a:xfrm>
          <a:prstGeom prst="rect">
            <a:avLst/>
          </a:prstGeom>
        </p:spPr>
      </p:pic>
      <p:sp>
        <p:nvSpPr>
          <p:cNvPr id="6" name="TextBox 5"/>
          <p:cNvSpPr txBox="1"/>
          <p:nvPr/>
        </p:nvSpPr>
        <p:spPr>
          <a:xfrm>
            <a:off x="971600" y="188640"/>
            <a:ext cx="6984776" cy="707886"/>
          </a:xfrm>
          <a:prstGeom prst="rect">
            <a:avLst/>
          </a:prstGeom>
          <a:noFill/>
        </p:spPr>
        <p:txBody>
          <a:bodyPr wrap="square" rtlCol="0">
            <a:spAutoFit/>
          </a:bodyPr>
          <a:lstStyle/>
          <a:p>
            <a:r>
              <a:rPr lang="en-GB" sz="4000" dirty="0" smtClean="0">
                <a:solidFill>
                  <a:srgbClr val="FF0000"/>
                </a:solidFill>
                <a:latin typeface="Comic Sans MS" panose="030F0702030302020204" pitchFamily="66" charset="0"/>
              </a:rPr>
              <a:t>Without a seatbelt.</a:t>
            </a:r>
            <a:endParaRPr lang="en-GB" sz="4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4706160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Newton's Law Of Inertia.avi">
            <a:hlinkClick r:id="" action="ppaction://media"/>
          </p:cNvPr>
          <p:cNvPicPr>
            <a:picLocks noGrp="1" noChangeAspect="1"/>
          </p:cNvPicPr>
          <p:nvPr>
            <p:ph idx="1"/>
            <a:videoFile r:link="rId1"/>
            <p:extLst>
              <p:ext uri="{DAA4B4D4-6D71-4841-9C94-3DE7FCFB9230}">
                <p14:media xmlns:p14="http://schemas.microsoft.com/office/powerpoint/2010/main" r:embed="rId2">
                  <p14:trim st="22163.5568" end="59398.3334"/>
                </p14:media>
              </p:ext>
            </p:extLst>
          </p:nvPr>
        </p:nvPicPr>
        <p:blipFill>
          <a:blip r:embed="rId5"/>
          <a:stretch>
            <a:fillRect/>
          </a:stretch>
        </p:blipFill>
        <p:spPr>
          <a:xfrm>
            <a:off x="549275" y="1600200"/>
            <a:ext cx="8045450" cy="4525963"/>
          </a:xfrm>
        </p:spPr>
      </p:pic>
    </p:spTree>
    <p:extLst>
      <p:ext uri="{BB962C8B-B14F-4D97-AF65-F5344CB8AC3E}">
        <p14:creationId xmlns:p14="http://schemas.microsoft.com/office/powerpoint/2010/main" val="417218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84194" y="1562049"/>
            <a:ext cx="8102606" cy="4531248"/>
          </a:xfrm>
          <a:prstGeom prst="rect">
            <a:avLst/>
          </a:prstGeom>
        </p:spPr>
      </p:pic>
      <p:sp>
        <p:nvSpPr>
          <p:cNvPr id="5" name="TextBox 4"/>
          <p:cNvSpPr txBox="1"/>
          <p:nvPr/>
        </p:nvSpPr>
        <p:spPr>
          <a:xfrm>
            <a:off x="971600" y="404664"/>
            <a:ext cx="6984776" cy="707886"/>
          </a:xfrm>
          <a:prstGeom prst="rect">
            <a:avLst/>
          </a:prstGeom>
          <a:noFill/>
        </p:spPr>
        <p:txBody>
          <a:bodyPr wrap="square" rtlCol="0">
            <a:spAutoFit/>
          </a:bodyPr>
          <a:lstStyle/>
          <a:p>
            <a:r>
              <a:rPr lang="en-GB" sz="4000" dirty="0" smtClean="0">
                <a:solidFill>
                  <a:srgbClr val="00B050"/>
                </a:solidFill>
                <a:latin typeface="Comic Sans MS" panose="030F0702030302020204" pitchFamily="66" charset="0"/>
              </a:rPr>
              <a:t>With a seatbelt.</a:t>
            </a:r>
            <a:endParaRPr lang="en-GB" sz="4000" dirty="0">
              <a:solidFill>
                <a:srgbClr val="00B050"/>
              </a:solidFill>
              <a:latin typeface="Comic Sans MS" panose="030F0702030302020204" pitchFamily="66" charset="0"/>
            </a:endParaRPr>
          </a:p>
        </p:txBody>
      </p:sp>
    </p:spTree>
    <p:extLst>
      <p:ext uri="{BB962C8B-B14F-4D97-AF65-F5344CB8AC3E}">
        <p14:creationId xmlns:p14="http://schemas.microsoft.com/office/powerpoint/2010/main" val="14016980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ewton's Law Of Inertia.avi">
            <a:hlinkClick r:id="" action="ppaction://media"/>
          </p:cNvPr>
          <p:cNvPicPr>
            <a:picLocks noGrp="1" noChangeAspect="1"/>
          </p:cNvPicPr>
          <p:nvPr>
            <p:ph idx="1"/>
            <a:videoFile r:link="rId1"/>
            <p:extLst>
              <p:ext uri="{DAA4B4D4-6D71-4841-9C94-3DE7FCFB9230}">
                <p14:media xmlns:p14="http://schemas.microsoft.com/office/powerpoint/2010/main" r:embed="rId2">
                  <p14:trim st="34575.1488" end="52749.2678"/>
                </p14:media>
              </p:ext>
            </p:extLst>
          </p:nvPr>
        </p:nvPicPr>
        <p:blipFill>
          <a:blip r:embed="rId5"/>
          <a:stretch>
            <a:fillRect/>
          </a:stretch>
        </p:blipFill>
        <p:spPr>
          <a:xfrm>
            <a:off x="549275" y="1600200"/>
            <a:ext cx="8045450" cy="4525963"/>
          </a:xfrm>
        </p:spPr>
      </p:pic>
    </p:spTree>
    <p:extLst>
      <p:ext uri="{BB962C8B-B14F-4D97-AF65-F5344CB8AC3E}">
        <p14:creationId xmlns:p14="http://schemas.microsoft.com/office/powerpoint/2010/main" val="29639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343705" y="260648"/>
            <a:ext cx="8424936" cy="5688632"/>
          </a:xfrm>
          <a:prstGeom prst="wedgeEllipseCallout">
            <a:avLst>
              <a:gd name="adj1" fmla="val -47568"/>
              <a:gd name="adj2" fmla="val 60854"/>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smtClean="0">
                <a:solidFill>
                  <a:schemeClr val="tx1"/>
                </a:solidFill>
                <a:latin typeface="Comic Sans MS" panose="030F0702030302020204" pitchFamily="66" charset="0"/>
              </a:rPr>
              <a:t>Wear a seatbelt to keep you safe. </a:t>
            </a:r>
            <a:endParaRPr lang="en-GB" sz="72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2440829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343705" y="260648"/>
            <a:ext cx="8424936" cy="5688632"/>
          </a:xfrm>
          <a:prstGeom prst="wedgeEllipseCallout">
            <a:avLst>
              <a:gd name="adj1" fmla="val -47568"/>
              <a:gd name="adj2" fmla="val 60854"/>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smtClean="0">
                <a:solidFill>
                  <a:schemeClr val="tx1"/>
                </a:solidFill>
                <a:latin typeface="Comic Sans MS" panose="030F0702030302020204" pitchFamily="66" charset="0"/>
              </a:rPr>
              <a:t>Why should </a:t>
            </a:r>
            <a:r>
              <a:rPr lang="en-GB" sz="7200" dirty="0" smtClean="0">
                <a:solidFill>
                  <a:schemeClr val="tx1"/>
                </a:solidFill>
                <a:latin typeface="Comic Sans MS" panose="030F0702030302020204" pitchFamily="66" charset="0"/>
              </a:rPr>
              <a:t>I behave in the car? </a:t>
            </a:r>
            <a:endParaRPr lang="en-GB" sz="72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60103778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ATIONKEY" val="WORBX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3825</TotalTime>
  <Words>735</Words>
  <Application>Microsoft Office PowerPoint</Application>
  <PresentationFormat>On-screen Show (4:3)</PresentationFormat>
  <Paragraphs>86</Paragraphs>
  <Slides>37</Slides>
  <Notes>12</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If there is help….use it!   </vt:lpstr>
      <vt:lpstr>PowerPoint Presentation</vt:lpstr>
      <vt:lpstr>Where should I cross the road?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Allan</dc:creator>
  <cp:lastModifiedBy>tcross</cp:lastModifiedBy>
  <cp:revision>86</cp:revision>
  <dcterms:created xsi:type="dcterms:W3CDTF">2014-11-04T13:34:09Z</dcterms:created>
  <dcterms:modified xsi:type="dcterms:W3CDTF">2016-11-21T15:32:06Z</dcterms:modified>
</cp:coreProperties>
</file>