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heme/theme5.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1.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2.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4.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5.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6.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7.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84" r:id="rId3"/>
    <p:sldMasterId id="2147483708" r:id="rId4"/>
  </p:sldMasterIdLst>
  <p:notesMasterIdLst>
    <p:notesMasterId r:id="rId22"/>
  </p:notesMasterIdLst>
  <p:handoutMasterIdLst>
    <p:handoutMasterId r:id="rId23"/>
  </p:handoutMasterIdLst>
  <p:sldIdLst>
    <p:sldId id="323" r:id="rId5"/>
    <p:sldId id="267" r:id="rId6"/>
    <p:sldId id="407" r:id="rId7"/>
    <p:sldId id="378" r:id="rId8"/>
    <p:sldId id="379" r:id="rId9"/>
    <p:sldId id="380" r:id="rId10"/>
    <p:sldId id="381" r:id="rId11"/>
    <p:sldId id="400" r:id="rId12"/>
    <p:sldId id="404" r:id="rId13"/>
    <p:sldId id="408" r:id="rId14"/>
    <p:sldId id="313" r:id="rId15"/>
    <p:sldId id="363" r:id="rId16"/>
    <p:sldId id="368" r:id="rId17"/>
    <p:sldId id="364" r:id="rId18"/>
    <p:sldId id="365" r:id="rId19"/>
    <p:sldId id="409" r:id="rId20"/>
    <p:sldId id="367"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5772" autoAdjust="0"/>
  </p:normalViewPr>
  <p:slideViewPr>
    <p:cSldViewPr>
      <p:cViewPr>
        <p:scale>
          <a:sx n="69" d="100"/>
          <a:sy n="69" d="100"/>
        </p:scale>
        <p:origin x="-1416" y="360"/>
      </p:cViewPr>
      <p:guideLst>
        <p:guide orient="horz" pos="2160"/>
        <p:guide pos="2880"/>
      </p:guideLst>
    </p:cSldViewPr>
  </p:slideViewPr>
  <p:outlineViewPr>
    <p:cViewPr>
      <p:scale>
        <a:sx n="33" d="100"/>
        <a:sy n="33" d="100"/>
      </p:scale>
      <p:origin x="0" y="-22680"/>
    </p:cViewPr>
  </p:outlineViewPr>
  <p:notesTextViewPr>
    <p:cViewPr>
      <p:scale>
        <a:sx n="1" d="1"/>
        <a:sy n="1" d="1"/>
      </p:scale>
      <p:origin x="0" y="0"/>
    </p:cViewPr>
  </p:notesTextViewPr>
  <p:sorterViewPr>
    <p:cViewPr>
      <p:scale>
        <a:sx n="100" d="100"/>
        <a:sy n="100" d="100"/>
      </p:scale>
      <p:origin x="0" y="-3390"/>
    </p:cViewPr>
  </p:sorterViewPr>
  <p:notesViewPr>
    <p:cSldViewPr>
      <p:cViewPr>
        <p:scale>
          <a:sx n="78" d="100"/>
          <a:sy n="78" d="100"/>
        </p:scale>
        <p:origin x="-2376" y="22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1"/>
            <a:ext cx="6797675" cy="496332"/>
          </a:xfrm>
          <a:prstGeom prst="rect">
            <a:avLst/>
          </a:prstGeom>
        </p:spPr>
        <p:txBody>
          <a:bodyPr vert="horz" lIns="91422" tIns="45712" rIns="91422" bIns="45712" rtlCol="0"/>
          <a:lstStyle>
            <a:lvl1pPr algn="l">
              <a:defRPr sz="1200"/>
            </a:lvl1pPr>
          </a:lstStyle>
          <a:p>
            <a:r>
              <a:rPr lang="en-GB" smtClean="0">
                <a:solidFill>
                  <a:srgbClr val="000000"/>
                </a:solidFill>
                <a:latin typeface="Times New Roman"/>
              </a:rPr>
              <a:t> </a:t>
            </a:r>
            <a:endParaRPr lang="en-GB">
              <a:solidFill>
                <a:srgbClr val="000000"/>
              </a:solidFill>
              <a:latin typeface="Times New Roman"/>
            </a:endParaRPr>
          </a:p>
        </p:txBody>
      </p:sp>
      <p:sp>
        <p:nvSpPr>
          <p:cNvPr id="3" name="Date Placeholder 2"/>
          <p:cNvSpPr>
            <a:spLocks noGrp="1"/>
          </p:cNvSpPr>
          <p:nvPr>
            <p:ph type="dt" sz="quarter" idx="1"/>
          </p:nvPr>
        </p:nvSpPr>
        <p:spPr>
          <a:xfrm>
            <a:off x="3850445" y="1"/>
            <a:ext cx="2945659" cy="496332"/>
          </a:xfrm>
          <a:prstGeom prst="rect">
            <a:avLst/>
          </a:prstGeom>
        </p:spPr>
        <p:txBody>
          <a:bodyPr vert="horz" lIns="91422" tIns="45712" rIns="91422" bIns="45712" rtlCol="0"/>
          <a:lstStyle>
            <a:lvl1pPr algn="r">
              <a:defRPr sz="1200"/>
            </a:lvl1pPr>
          </a:lstStyle>
          <a:p>
            <a:fld id="{7613C436-6A17-4184-A618-918756DB9B93}" type="datetimeFigureOut">
              <a:rPr lang="en-GB" smtClean="0"/>
              <a:t>30/09/2016</a:t>
            </a:fld>
            <a:endParaRPr lang="en-GB"/>
          </a:p>
        </p:txBody>
      </p:sp>
      <p:sp>
        <p:nvSpPr>
          <p:cNvPr id="4" name="Footer Placeholder 3"/>
          <p:cNvSpPr>
            <a:spLocks noGrp="1"/>
          </p:cNvSpPr>
          <p:nvPr>
            <p:ph type="ftr" sz="quarter" idx="2"/>
            <p:custDataLst>
              <p:tags r:id="rId3"/>
            </p:custDataLst>
          </p:nvPr>
        </p:nvSpPr>
        <p:spPr>
          <a:xfrm>
            <a:off x="0" y="9428584"/>
            <a:ext cx="6797675" cy="496332"/>
          </a:xfrm>
          <a:prstGeom prst="rect">
            <a:avLst/>
          </a:prstGeom>
        </p:spPr>
        <p:txBody>
          <a:bodyPr vert="horz" lIns="91422" tIns="45712" rIns="91422" bIns="45712" rtlCol="0" anchor="b"/>
          <a:lstStyle>
            <a:lvl1pPr algn="l">
              <a:defRPr sz="1200"/>
            </a:lvl1pPr>
          </a:lstStyle>
          <a:p>
            <a:r>
              <a:rPr lang="en-GB" smtClean="0">
                <a:solidFill>
                  <a:srgbClr val="000000"/>
                </a:solidFill>
                <a:latin typeface="Times New Roman"/>
              </a:rPr>
              <a:t> </a:t>
            </a:r>
            <a:endParaRPr lang="en-GB">
              <a:solidFill>
                <a:srgbClr val="000000"/>
              </a:solidFill>
              <a:latin typeface="Times New Roman"/>
            </a:endParaRPr>
          </a:p>
        </p:txBody>
      </p:sp>
      <p:sp>
        <p:nvSpPr>
          <p:cNvPr id="5" name="Slide Number Placeholder 4"/>
          <p:cNvSpPr>
            <a:spLocks noGrp="1"/>
          </p:cNvSpPr>
          <p:nvPr>
            <p:ph type="sldNum" sz="quarter" idx="3"/>
          </p:nvPr>
        </p:nvSpPr>
        <p:spPr>
          <a:xfrm>
            <a:off x="3850445" y="9428584"/>
            <a:ext cx="2945659" cy="496332"/>
          </a:xfrm>
          <a:prstGeom prst="rect">
            <a:avLst/>
          </a:prstGeom>
        </p:spPr>
        <p:txBody>
          <a:bodyPr vert="horz" lIns="91422" tIns="45712" rIns="91422" bIns="45712" rtlCol="0" anchor="b"/>
          <a:lstStyle>
            <a:lvl1pPr algn="r">
              <a:defRPr sz="1200"/>
            </a:lvl1pPr>
          </a:lstStyle>
          <a:p>
            <a:fld id="{BF5D4AE9-F2D1-49AE-AD5E-38F4043A2920}" type="slidenum">
              <a:rPr lang="en-GB" smtClean="0"/>
              <a:t>‹#›</a:t>
            </a:fld>
            <a:endParaRPr lang="en-GB"/>
          </a:p>
        </p:txBody>
      </p:sp>
    </p:spTree>
    <p:extLst>
      <p:ext uri="{BB962C8B-B14F-4D97-AF65-F5344CB8AC3E}">
        <p14:creationId xmlns:p14="http://schemas.microsoft.com/office/powerpoint/2010/main" val="25278740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1"/>
            <a:ext cx="6797675" cy="496332"/>
          </a:xfrm>
          <a:prstGeom prst="rect">
            <a:avLst/>
          </a:prstGeom>
        </p:spPr>
        <p:txBody>
          <a:bodyPr vert="horz" lIns="91422" tIns="45712" rIns="91422" bIns="45712" rtlCol="0"/>
          <a:lstStyle>
            <a:lvl1pPr algn="l">
              <a:defRPr lang="en-GB" sz="1200" b="0" i="0" u="none">
                <a:solidFill>
                  <a:srgbClr val="000000"/>
                </a:solidFill>
                <a:latin typeface="Times New Roman"/>
              </a:defRPr>
            </a:lvl1pPr>
          </a:lstStyle>
          <a:p>
            <a:r>
              <a:rPr lang="en-GB" smtClean="0"/>
              <a:t> </a:t>
            </a:r>
            <a:endParaRPr lang="en-GB"/>
          </a:p>
        </p:txBody>
      </p:sp>
      <p:sp>
        <p:nvSpPr>
          <p:cNvPr id="3" name="Date Placeholder 2"/>
          <p:cNvSpPr>
            <a:spLocks noGrp="1"/>
          </p:cNvSpPr>
          <p:nvPr>
            <p:ph type="dt" idx="1"/>
          </p:nvPr>
        </p:nvSpPr>
        <p:spPr>
          <a:xfrm>
            <a:off x="3850445" y="1"/>
            <a:ext cx="2945659" cy="496332"/>
          </a:xfrm>
          <a:prstGeom prst="rect">
            <a:avLst/>
          </a:prstGeom>
        </p:spPr>
        <p:txBody>
          <a:bodyPr vert="horz" lIns="91422" tIns="45712" rIns="91422" bIns="45712" rtlCol="0"/>
          <a:lstStyle>
            <a:lvl1pPr algn="r">
              <a:defRPr sz="1200"/>
            </a:lvl1pPr>
          </a:lstStyle>
          <a:p>
            <a:fld id="{7B0FEBE4-1182-4256-951B-28BE82285A5B}" type="datetimeFigureOut">
              <a:rPr lang="en-GB" smtClean="0"/>
              <a:t>30/09/2016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2" rIns="91422" bIns="45712" rtlCol="0" anchor="ctr"/>
          <a:lstStyle/>
          <a:p>
            <a:endParaRPr lang="en-GB"/>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22" tIns="45712" rIns="91422"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custDataLst>
              <p:tags r:id="rId3"/>
            </p:custDataLst>
          </p:nvPr>
        </p:nvSpPr>
        <p:spPr>
          <a:xfrm>
            <a:off x="0" y="9428584"/>
            <a:ext cx="6797675" cy="496332"/>
          </a:xfrm>
          <a:prstGeom prst="rect">
            <a:avLst/>
          </a:prstGeom>
        </p:spPr>
        <p:txBody>
          <a:bodyPr vert="horz" lIns="91422" tIns="45712" rIns="91422" bIns="45712" rtlCol="0" anchor="b"/>
          <a:lstStyle>
            <a:lvl1pPr algn="l">
              <a:defRPr lang="en-GB" sz="1200" b="0" i="0" u="none">
                <a:solidFill>
                  <a:srgbClr val="000000"/>
                </a:solidFill>
                <a:latin typeface="Times New Roman"/>
              </a:defRPr>
            </a:lvl1pPr>
          </a:lstStyle>
          <a:p>
            <a:r>
              <a:rPr lang="en-GB" smtClean="0"/>
              <a:t> </a:t>
            </a:r>
            <a:endParaRPr lang="en-GB"/>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422" tIns="45712" rIns="91422" bIns="45712" rtlCol="0" anchor="b"/>
          <a:lstStyle>
            <a:lvl1pPr algn="r">
              <a:defRPr sz="1200"/>
            </a:lvl1pPr>
          </a:lstStyle>
          <a:p>
            <a:fld id="{676FE7D7-ED0F-4506-8A69-27B79D86E8C3}" type="slidenum">
              <a:rPr lang="en-GB" smtClean="0"/>
              <a:t>‹#›</a:t>
            </a:fld>
            <a:endParaRPr lang="en-GB"/>
          </a:p>
        </p:txBody>
      </p:sp>
    </p:spTree>
    <p:extLst>
      <p:ext uri="{BB962C8B-B14F-4D97-AF65-F5344CB8AC3E}">
        <p14:creationId xmlns:p14="http://schemas.microsoft.com/office/powerpoint/2010/main" val="148936209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A9AC773-E2A6-4B05-AE5E-BAE0E5D395A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652941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4161648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11</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12</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13</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14</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15</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16</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17</a:t>
            </a:fld>
            <a:endParaRPr lang="en-GB"/>
          </a:p>
        </p:txBody>
      </p:sp>
    </p:spTree>
    <p:extLst>
      <p:ext uri="{BB962C8B-B14F-4D97-AF65-F5344CB8AC3E}">
        <p14:creationId xmlns:p14="http://schemas.microsoft.com/office/powerpoint/2010/main" val="3950001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17575" y="744538"/>
            <a:ext cx="4962525" cy="3722687"/>
          </a:xfrm>
          <a:ln/>
        </p:spPr>
      </p:sp>
      <p:sp>
        <p:nvSpPr>
          <p:cNvPr id="22531" name="Notes Placeholder 2"/>
          <p:cNvSpPr>
            <a:spLocks noGrp="1"/>
          </p:cNvSpPr>
          <p:nvPr>
            <p:ph type="body" idx="1"/>
          </p:nvPr>
        </p:nvSpPr>
        <p:spPr>
          <a:noFill/>
        </p:spPr>
        <p:txBody>
          <a:bodyPr/>
          <a:lstStyle/>
          <a:p>
            <a:endParaRPr lang="en-US" altLang="en-US"/>
          </a:p>
        </p:txBody>
      </p:sp>
      <p:sp>
        <p:nvSpPr>
          <p:cNvPr id="22532" name="Header Placeholder 3"/>
          <p:cNvSpPr>
            <a:spLocks noGrp="1"/>
          </p:cNvSpPr>
          <p:nvPr>
            <p:ph type="hdr" sz="quarter"/>
            <p:custDataLst>
              <p:tags r:id="rId1"/>
            </p:custDataLst>
          </p:nvPr>
        </p:nvSpPr>
        <p:spPr>
          <a:xfrm>
            <a:off x="0" y="1"/>
            <a:ext cx="6797675" cy="496332"/>
          </a:xfrm>
          <a:noFill/>
        </p:spPr>
        <p:txBody>
          <a:bodyPr/>
          <a:lstStyle>
            <a:lvl1pPr defTabSz="910166">
              <a:defRPr sz="2300" b="1">
                <a:solidFill>
                  <a:schemeClr val="tx1"/>
                </a:solidFill>
                <a:latin typeface="Arial" charset="0"/>
              </a:defRPr>
            </a:lvl1pPr>
            <a:lvl2pPr marL="717101" indent="-275808" defTabSz="910166">
              <a:defRPr sz="2300" b="1">
                <a:solidFill>
                  <a:schemeClr val="tx1"/>
                </a:solidFill>
                <a:latin typeface="Arial" charset="0"/>
              </a:defRPr>
            </a:lvl2pPr>
            <a:lvl3pPr marL="1103233" indent="-220646" defTabSz="910166">
              <a:defRPr sz="2300" b="1">
                <a:solidFill>
                  <a:schemeClr val="tx1"/>
                </a:solidFill>
                <a:latin typeface="Arial" charset="0"/>
              </a:defRPr>
            </a:lvl3pPr>
            <a:lvl4pPr marL="1544526" indent="-220646" defTabSz="910166">
              <a:defRPr sz="2300" b="1">
                <a:solidFill>
                  <a:schemeClr val="tx1"/>
                </a:solidFill>
                <a:latin typeface="Arial" charset="0"/>
              </a:defRPr>
            </a:lvl4pPr>
            <a:lvl5pPr marL="1985818" indent="-220646" defTabSz="910166">
              <a:defRPr sz="2300" b="1">
                <a:solidFill>
                  <a:schemeClr val="tx1"/>
                </a:solidFill>
                <a:latin typeface="Arial" charset="0"/>
              </a:defRPr>
            </a:lvl5pPr>
            <a:lvl6pPr marL="2427112" indent="-220646" algn="ctr" defTabSz="910166" eaLnBrk="0" fontAlgn="base" hangingPunct="0">
              <a:spcBef>
                <a:spcPct val="50000"/>
              </a:spcBef>
              <a:spcAft>
                <a:spcPct val="0"/>
              </a:spcAft>
              <a:defRPr sz="2300" b="1">
                <a:solidFill>
                  <a:schemeClr val="tx1"/>
                </a:solidFill>
                <a:latin typeface="Arial" charset="0"/>
              </a:defRPr>
            </a:lvl6pPr>
            <a:lvl7pPr marL="2868404" indent="-220646" algn="ctr" defTabSz="910166" eaLnBrk="0" fontAlgn="base" hangingPunct="0">
              <a:spcBef>
                <a:spcPct val="50000"/>
              </a:spcBef>
              <a:spcAft>
                <a:spcPct val="0"/>
              </a:spcAft>
              <a:defRPr sz="2300" b="1">
                <a:solidFill>
                  <a:schemeClr val="tx1"/>
                </a:solidFill>
                <a:latin typeface="Arial" charset="0"/>
              </a:defRPr>
            </a:lvl7pPr>
            <a:lvl8pPr marL="3309698" indent="-220646" algn="ctr" defTabSz="910166" eaLnBrk="0" fontAlgn="base" hangingPunct="0">
              <a:spcBef>
                <a:spcPct val="50000"/>
              </a:spcBef>
              <a:spcAft>
                <a:spcPct val="0"/>
              </a:spcAft>
              <a:defRPr sz="2300" b="1">
                <a:solidFill>
                  <a:schemeClr val="tx1"/>
                </a:solidFill>
                <a:latin typeface="Arial" charset="0"/>
              </a:defRPr>
            </a:lvl8pPr>
            <a:lvl9pPr marL="3750990" indent="-220646" algn="ctr" defTabSz="910166" eaLnBrk="0" fontAlgn="base" hangingPunct="0">
              <a:spcBef>
                <a:spcPct val="50000"/>
              </a:spcBef>
              <a:spcAft>
                <a:spcPct val="0"/>
              </a:spcAft>
              <a:defRPr sz="2300" b="1">
                <a:solidFill>
                  <a:schemeClr val="tx1"/>
                </a:solidFill>
                <a:latin typeface="Arial" charset="0"/>
              </a:defRPr>
            </a:lvl9pPr>
          </a:lstStyle>
          <a:p>
            <a:r>
              <a:rPr lang="en-US" altLang="en-US" sz="1200" b="0" smtClean="0">
                <a:solidFill>
                  <a:srgbClr val="000000"/>
                </a:solidFill>
                <a:latin typeface="Times New Roman"/>
              </a:rPr>
              <a:t> </a:t>
            </a:r>
            <a:endParaRPr lang="en-US" altLang="en-US" sz="1200" b="0">
              <a:solidFill>
                <a:srgbClr val="000000"/>
              </a:solidFill>
              <a:latin typeface="Times New Roman"/>
            </a:endParaRPr>
          </a:p>
        </p:txBody>
      </p:sp>
      <p:sp>
        <p:nvSpPr>
          <p:cNvPr id="22533" name="Footer Placeholder 4"/>
          <p:cNvSpPr>
            <a:spLocks noGrp="1"/>
          </p:cNvSpPr>
          <p:nvPr>
            <p:ph type="ftr" sz="quarter" idx="4"/>
            <p:custDataLst>
              <p:tags r:id="rId2"/>
            </p:custDataLst>
          </p:nvPr>
        </p:nvSpPr>
        <p:spPr>
          <a:xfrm>
            <a:off x="0" y="9428766"/>
            <a:ext cx="6797675" cy="496332"/>
          </a:xfrm>
          <a:noFill/>
        </p:spPr>
        <p:txBody>
          <a:bodyPr/>
          <a:lstStyle>
            <a:lvl1pPr defTabSz="910166">
              <a:defRPr sz="2300" b="1">
                <a:solidFill>
                  <a:schemeClr val="tx1"/>
                </a:solidFill>
                <a:latin typeface="Arial" charset="0"/>
              </a:defRPr>
            </a:lvl1pPr>
            <a:lvl2pPr marL="717101" indent="-275808" defTabSz="910166">
              <a:defRPr sz="2300" b="1">
                <a:solidFill>
                  <a:schemeClr val="tx1"/>
                </a:solidFill>
                <a:latin typeface="Arial" charset="0"/>
              </a:defRPr>
            </a:lvl2pPr>
            <a:lvl3pPr marL="1103233" indent="-220646" defTabSz="910166">
              <a:defRPr sz="2300" b="1">
                <a:solidFill>
                  <a:schemeClr val="tx1"/>
                </a:solidFill>
                <a:latin typeface="Arial" charset="0"/>
              </a:defRPr>
            </a:lvl3pPr>
            <a:lvl4pPr marL="1544526" indent="-220646" defTabSz="910166">
              <a:defRPr sz="2300" b="1">
                <a:solidFill>
                  <a:schemeClr val="tx1"/>
                </a:solidFill>
                <a:latin typeface="Arial" charset="0"/>
              </a:defRPr>
            </a:lvl4pPr>
            <a:lvl5pPr marL="1985818" indent="-220646" defTabSz="910166">
              <a:defRPr sz="2300" b="1">
                <a:solidFill>
                  <a:schemeClr val="tx1"/>
                </a:solidFill>
                <a:latin typeface="Arial" charset="0"/>
              </a:defRPr>
            </a:lvl5pPr>
            <a:lvl6pPr marL="2427112" indent="-220646" algn="ctr" defTabSz="910166" eaLnBrk="0" fontAlgn="base" hangingPunct="0">
              <a:spcBef>
                <a:spcPct val="50000"/>
              </a:spcBef>
              <a:spcAft>
                <a:spcPct val="0"/>
              </a:spcAft>
              <a:defRPr sz="2300" b="1">
                <a:solidFill>
                  <a:schemeClr val="tx1"/>
                </a:solidFill>
                <a:latin typeface="Arial" charset="0"/>
              </a:defRPr>
            </a:lvl6pPr>
            <a:lvl7pPr marL="2868404" indent="-220646" algn="ctr" defTabSz="910166" eaLnBrk="0" fontAlgn="base" hangingPunct="0">
              <a:spcBef>
                <a:spcPct val="50000"/>
              </a:spcBef>
              <a:spcAft>
                <a:spcPct val="0"/>
              </a:spcAft>
              <a:defRPr sz="2300" b="1">
                <a:solidFill>
                  <a:schemeClr val="tx1"/>
                </a:solidFill>
                <a:latin typeface="Arial" charset="0"/>
              </a:defRPr>
            </a:lvl7pPr>
            <a:lvl8pPr marL="3309698" indent="-220646" algn="ctr" defTabSz="910166" eaLnBrk="0" fontAlgn="base" hangingPunct="0">
              <a:spcBef>
                <a:spcPct val="50000"/>
              </a:spcBef>
              <a:spcAft>
                <a:spcPct val="0"/>
              </a:spcAft>
              <a:defRPr sz="2300" b="1">
                <a:solidFill>
                  <a:schemeClr val="tx1"/>
                </a:solidFill>
                <a:latin typeface="Arial" charset="0"/>
              </a:defRPr>
            </a:lvl8pPr>
            <a:lvl9pPr marL="3750990" indent="-220646" algn="ctr" defTabSz="910166" eaLnBrk="0" fontAlgn="base" hangingPunct="0">
              <a:spcBef>
                <a:spcPct val="50000"/>
              </a:spcBef>
              <a:spcAft>
                <a:spcPct val="0"/>
              </a:spcAft>
              <a:defRPr sz="2300" b="1">
                <a:solidFill>
                  <a:schemeClr val="tx1"/>
                </a:solidFill>
                <a:latin typeface="Arial" charset="0"/>
              </a:defRPr>
            </a:lvl9pPr>
          </a:lstStyle>
          <a:p>
            <a:r>
              <a:rPr lang="en-US" altLang="en-US" sz="1200" b="0" smtClean="0">
                <a:solidFill>
                  <a:srgbClr val="000000"/>
                </a:solidFill>
                <a:latin typeface="Times New Roman"/>
              </a:rPr>
              <a:t> </a:t>
            </a:r>
            <a:endParaRPr lang="en-US" altLang="en-US" sz="1200" b="0">
              <a:solidFill>
                <a:srgbClr val="000000"/>
              </a:solidFill>
              <a:latin typeface="Times New Roman"/>
            </a:endParaRPr>
          </a:p>
        </p:txBody>
      </p:sp>
      <p:sp>
        <p:nvSpPr>
          <p:cNvPr id="22534" name="Slide Number Placeholder 5"/>
          <p:cNvSpPr>
            <a:spLocks noGrp="1"/>
          </p:cNvSpPr>
          <p:nvPr>
            <p:ph type="sldNum" sz="quarter" idx="5"/>
          </p:nvPr>
        </p:nvSpPr>
        <p:spPr>
          <a:noFill/>
        </p:spPr>
        <p:txBody>
          <a:bodyPr/>
          <a:lstStyle>
            <a:lvl1pPr defTabSz="910166">
              <a:defRPr sz="2300" b="1">
                <a:solidFill>
                  <a:schemeClr val="tx1"/>
                </a:solidFill>
                <a:latin typeface="Arial" charset="0"/>
              </a:defRPr>
            </a:lvl1pPr>
            <a:lvl2pPr marL="717101" indent="-275808" defTabSz="910166">
              <a:defRPr sz="2300" b="1">
                <a:solidFill>
                  <a:schemeClr val="tx1"/>
                </a:solidFill>
                <a:latin typeface="Arial" charset="0"/>
              </a:defRPr>
            </a:lvl2pPr>
            <a:lvl3pPr marL="1103233" indent="-220646" defTabSz="910166">
              <a:defRPr sz="2300" b="1">
                <a:solidFill>
                  <a:schemeClr val="tx1"/>
                </a:solidFill>
                <a:latin typeface="Arial" charset="0"/>
              </a:defRPr>
            </a:lvl3pPr>
            <a:lvl4pPr marL="1544526" indent="-220646" defTabSz="910166">
              <a:defRPr sz="2300" b="1">
                <a:solidFill>
                  <a:schemeClr val="tx1"/>
                </a:solidFill>
                <a:latin typeface="Arial" charset="0"/>
              </a:defRPr>
            </a:lvl4pPr>
            <a:lvl5pPr marL="1985818" indent="-220646" defTabSz="910166">
              <a:defRPr sz="2300" b="1">
                <a:solidFill>
                  <a:schemeClr val="tx1"/>
                </a:solidFill>
                <a:latin typeface="Arial" charset="0"/>
              </a:defRPr>
            </a:lvl5pPr>
            <a:lvl6pPr marL="2427112" indent="-220646" algn="ctr" defTabSz="910166" eaLnBrk="0" fontAlgn="base" hangingPunct="0">
              <a:spcBef>
                <a:spcPct val="50000"/>
              </a:spcBef>
              <a:spcAft>
                <a:spcPct val="0"/>
              </a:spcAft>
              <a:defRPr sz="2300" b="1">
                <a:solidFill>
                  <a:schemeClr val="tx1"/>
                </a:solidFill>
                <a:latin typeface="Arial" charset="0"/>
              </a:defRPr>
            </a:lvl6pPr>
            <a:lvl7pPr marL="2868404" indent="-220646" algn="ctr" defTabSz="910166" eaLnBrk="0" fontAlgn="base" hangingPunct="0">
              <a:spcBef>
                <a:spcPct val="50000"/>
              </a:spcBef>
              <a:spcAft>
                <a:spcPct val="0"/>
              </a:spcAft>
              <a:defRPr sz="2300" b="1">
                <a:solidFill>
                  <a:schemeClr val="tx1"/>
                </a:solidFill>
                <a:latin typeface="Arial" charset="0"/>
              </a:defRPr>
            </a:lvl7pPr>
            <a:lvl8pPr marL="3309698" indent="-220646" algn="ctr" defTabSz="910166" eaLnBrk="0" fontAlgn="base" hangingPunct="0">
              <a:spcBef>
                <a:spcPct val="50000"/>
              </a:spcBef>
              <a:spcAft>
                <a:spcPct val="0"/>
              </a:spcAft>
              <a:defRPr sz="2300" b="1">
                <a:solidFill>
                  <a:schemeClr val="tx1"/>
                </a:solidFill>
                <a:latin typeface="Arial" charset="0"/>
              </a:defRPr>
            </a:lvl8pPr>
            <a:lvl9pPr marL="3750990" indent="-220646" algn="ctr" defTabSz="910166" eaLnBrk="0" fontAlgn="base" hangingPunct="0">
              <a:spcBef>
                <a:spcPct val="50000"/>
              </a:spcBef>
              <a:spcAft>
                <a:spcPct val="0"/>
              </a:spcAft>
              <a:defRPr sz="2300" b="1">
                <a:solidFill>
                  <a:schemeClr val="tx1"/>
                </a:solidFill>
                <a:latin typeface="Arial" charset="0"/>
              </a:defRPr>
            </a:lvl9pPr>
          </a:lstStyle>
          <a:p>
            <a:fld id="{92BCD8E0-F0BB-4ED3-8904-1EFC025B8559}" type="slidenum">
              <a:rPr lang="en-GB" altLang="en-US" sz="1200" b="0">
                <a:solidFill>
                  <a:prstClr val="black"/>
                </a:solidFill>
                <a:latin typeface="Times New Roman" pitchFamily="18" charset="0"/>
              </a:rPr>
              <a:pPr/>
              <a:t>2</a:t>
            </a:fld>
            <a:endParaRPr lang="en-GB" altLang="en-US" sz="1200" b="0">
              <a:solidFill>
                <a:prstClr val="black"/>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0"/>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3"/>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9AF0BE0E-15DD-4ED0-B0FC-2DE4753CB114}" type="slidenum">
              <a:rPr lang="en-GB" smtClean="0"/>
              <a:t>3</a:t>
            </a:fld>
            <a:endParaRPr lang="en-GB"/>
          </a:p>
        </p:txBody>
      </p:sp>
    </p:spTree>
    <p:extLst>
      <p:ext uri="{BB962C8B-B14F-4D97-AF65-F5344CB8AC3E}">
        <p14:creationId xmlns:p14="http://schemas.microsoft.com/office/powerpoint/2010/main" val="280452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4</a:t>
            </a:fld>
            <a:endParaRPr lang="en-GB"/>
          </a:p>
        </p:txBody>
      </p:sp>
    </p:spTree>
    <p:extLst>
      <p:ext uri="{BB962C8B-B14F-4D97-AF65-F5344CB8AC3E}">
        <p14:creationId xmlns:p14="http://schemas.microsoft.com/office/powerpoint/2010/main" val="3324701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5</a:t>
            </a:fld>
            <a:endParaRPr lang="en-GB"/>
          </a:p>
        </p:txBody>
      </p:sp>
    </p:spTree>
    <p:extLst>
      <p:ext uri="{BB962C8B-B14F-4D97-AF65-F5344CB8AC3E}">
        <p14:creationId xmlns:p14="http://schemas.microsoft.com/office/powerpoint/2010/main" val="1092120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6</a:t>
            </a:fld>
            <a:endParaRPr lang="en-GB"/>
          </a:p>
        </p:txBody>
      </p:sp>
    </p:spTree>
    <p:extLst>
      <p:ext uri="{BB962C8B-B14F-4D97-AF65-F5344CB8AC3E}">
        <p14:creationId xmlns:p14="http://schemas.microsoft.com/office/powerpoint/2010/main" val="915439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7</a:t>
            </a:fld>
            <a:endParaRPr lang="en-GB"/>
          </a:p>
        </p:txBody>
      </p:sp>
    </p:spTree>
    <p:extLst>
      <p:ext uri="{BB962C8B-B14F-4D97-AF65-F5344CB8AC3E}">
        <p14:creationId xmlns:p14="http://schemas.microsoft.com/office/powerpoint/2010/main" val="2354067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8</a:t>
            </a:fld>
            <a:endParaRPr lang="en-GB"/>
          </a:p>
        </p:txBody>
      </p:sp>
    </p:spTree>
    <p:extLst>
      <p:ext uri="{BB962C8B-B14F-4D97-AF65-F5344CB8AC3E}">
        <p14:creationId xmlns:p14="http://schemas.microsoft.com/office/powerpoint/2010/main" val="186643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custDataLst>
              <p:tags r:id="rId1"/>
            </p:custDataLst>
          </p:nvPr>
        </p:nvSpPr>
        <p:spPr>
          <a:xfrm>
            <a:off x="0" y="1"/>
            <a:ext cx="6797675" cy="496332"/>
          </a:xfrm>
        </p:spPr>
        <p:txBody>
          <a:bodyPr/>
          <a:lstStyle/>
          <a:p>
            <a:r>
              <a:rPr lang="en-GB" smtClean="0"/>
              <a:t> </a:t>
            </a:r>
            <a:endParaRPr lang="en-GB"/>
          </a:p>
        </p:txBody>
      </p:sp>
      <p:sp>
        <p:nvSpPr>
          <p:cNvPr id="5" name="Footer Placeholder 4"/>
          <p:cNvSpPr>
            <a:spLocks noGrp="1"/>
          </p:cNvSpPr>
          <p:nvPr>
            <p:ph type="ftr" sz="quarter" idx="11"/>
            <p:custDataLst>
              <p:tags r:id="rId2"/>
            </p:custDataLst>
          </p:nvPr>
        </p:nvSpPr>
        <p:spPr>
          <a:xfrm>
            <a:off x="0" y="9428584"/>
            <a:ext cx="6797675" cy="496332"/>
          </a:xfrm>
        </p:spPr>
        <p:txBody>
          <a:bodyPr/>
          <a:lstStyle/>
          <a:p>
            <a:r>
              <a:rPr lang="en-GB" smtClean="0"/>
              <a:t> </a:t>
            </a:r>
            <a:endParaRPr lang="en-GB"/>
          </a:p>
        </p:txBody>
      </p:sp>
      <p:sp>
        <p:nvSpPr>
          <p:cNvPr id="6" name="Slide Number Placeholder 5"/>
          <p:cNvSpPr>
            <a:spLocks noGrp="1"/>
          </p:cNvSpPr>
          <p:nvPr>
            <p:ph type="sldNum" sz="quarter" idx="12"/>
          </p:nvPr>
        </p:nvSpPr>
        <p:spPr/>
        <p:txBody>
          <a:bodyPr/>
          <a:lstStyle/>
          <a:p>
            <a:fld id="{676FE7D7-ED0F-4506-8A69-27B79D86E8C3}" type="slidenum">
              <a:rPr lang="en-GB" smtClean="0"/>
              <a:t>9</a:t>
            </a:fld>
            <a:endParaRPr lang="en-GB"/>
          </a:p>
        </p:txBody>
      </p:sp>
    </p:spTree>
    <p:extLst>
      <p:ext uri="{BB962C8B-B14F-4D97-AF65-F5344CB8AC3E}">
        <p14:creationId xmlns:p14="http://schemas.microsoft.com/office/powerpoint/2010/main" val="2978679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F0A0F3-0B1B-4212-B483-DA0F2CB1F39C}" type="datetimeFigureOut">
              <a:rPr lang="en-GB" smtClean="0"/>
              <a:t>30/09/2016</a:t>
            </a:fld>
            <a:endParaRPr lang="en-GB"/>
          </a:p>
        </p:txBody>
      </p:sp>
      <p:sp>
        <p:nvSpPr>
          <p:cNvPr id="5" name="Footer Placeholder 4"/>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201416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F0A0F3-0B1B-4212-B483-DA0F2CB1F39C}" type="datetimeFigureOut">
              <a:rPr lang="en-GB" smtClean="0"/>
              <a:t>30/09/2016</a:t>
            </a:fld>
            <a:endParaRPr lang="en-GB"/>
          </a:p>
        </p:txBody>
      </p:sp>
      <p:sp>
        <p:nvSpPr>
          <p:cNvPr id="5" name="Footer Placeholder 4"/>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350975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F0A0F3-0B1B-4212-B483-DA0F2CB1F39C}" type="datetimeFigureOut">
              <a:rPr lang="en-GB" smtClean="0"/>
              <a:t>30/09/2016</a:t>
            </a:fld>
            <a:endParaRPr lang="en-GB"/>
          </a:p>
        </p:txBody>
      </p:sp>
      <p:sp>
        <p:nvSpPr>
          <p:cNvPr id="5" name="Footer Placeholder 4"/>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1205291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dirty="0">
              <a:solidFill>
                <a:srgbClr val="1F497D">
                  <a:tint val="75000"/>
                </a:srgbClr>
              </a:solidFill>
            </a:endParaRPr>
          </a:p>
        </p:txBody>
      </p:sp>
      <p:sp>
        <p:nvSpPr>
          <p:cNvPr id="5" name="Footer Placeholder 4"/>
          <p:cNvSpPr>
            <a:spLocks noGrp="1"/>
          </p:cNvSpPr>
          <p:nvPr>
            <p:ph type="ftr" sz="quarter" idx="11"/>
          </p:nvPr>
        </p:nvSpPr>
        <p:spPr/>
        <p:txBody>
          <a:bodyPr/>
          <a:lstStyle/>
          <a:p>
            <a:endParaRPr lang="en-GB" dirty="0">
              <a:solidFill>
                <a:srgbClr val="1F497D">
                  <a:tint val="75000"/>
                </a:srgbClr>
              </a:solidFill>
            </a:endParaRPr>
          </a:p>
        </p:txBody>
      </p:sp>
      <p:sp>
        <p:nvSpPr>
          <p:cNvPr id="6" name="Slide Number Placeholder 5"/>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dirty="0">
              <a:solidFill>
                <a:srgbClr val="1F497D">
                  <a:tint val="75000"/>
                </a:srgb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560" y="513587"/>
            <a:ext cx="2808312" cy="1169587"/>
          </a:xfrm>
          <a:prstGeom prst="rect">
            <a:avLst/>
          </a:prstGeom>
        </p:spPr>
      </p:pic>
    </p:spTree>
    <p:extLst>
      <p:ext uri="{BB962C8B-B14F-4D97-AF65-F5344CB8AC3E}">
        <p14:creationId xmlns:p14="http://schemas.microsoft.com/office/powerpoint/2010/main" val="2230835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5" name="Footer Placeholder 4"/>
          <p:cNvSpPr>
            <a:spLocks noGrp="1"/>
          </p:cNvSpPr>
          <p:nvPr>
            <p:ph type="ftr" sz="quarter" idx="11"/>
          </p:nvPr>
        </p:nvSpPr>
        <p:spPr/>
        <p:txBody>
          <a:bodyPr/>
          <a:lstStyle/>
          <a:p>
            <a:endParaRPr lang="en-GB">
              <a:solidFill>
                <a:srgbClr val="1F497D">
                  <a:tint val="75000"/>
                </a:srgbClr>
              </a:solidFill>
            </a:endParaRPr>
          </a:p>
        </p:txBody>
      </p:sp>
      <p:sp>
        <p:nvSpPr>
          <p:cNvPr id="6" name="Slide Number Placeholder 5"/>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332902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5" name="Footer Placeholder 4"/>
          <p:cNvSpPr>
            <a:spLocks noGrp="1"/>
          </p:cNvSpPr>
          <p:nvPr>
            <p:ph type="ftr" sz="quarter" idx="11"/>
          </p:nvPr>
        </p:nvSpPr>
        <p:spPr/>
        <p:txBody>
          <a:bodyPr/>
          <a:lstStyle/>
          <a:p>
            <a:endParaRPr lang="en-GB">
              <a:solidFill>
                <a:srgbClr val="1F497D">
                  <a:tint val="75000"/>
                </a:srgbClr>
              </a:solidFill>
            </a:endParaRPr>
          </a:p>
        </p:txBody>
      </p:sp>
      <p:sp>
        <p:nvSpPr>
          <p:cNvPr id="6" name="Slide Number Placeholder 5"/>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3671357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6" name="Footer Placeholder 5"/>
          <p:cNvSpPr>
            <a:spLocks noGrp="1"/>
          </p:cNvSpPr>
          <p:nvPr>
            <p:ph type="ftr" sz="quarter" idx="11"/>
          </p:nvPr>
        </p:nvSpPr>
        <p:spPr/>
        <p:txBody>
          <a:bodyPr/>
          <a:lstStyle/>
          <a:p>
            <a:endParaRPr lang="en-GB">
              <a:solidFill>
                <a:srgbClr val="1F497D">
                  <a:tint val="75000"/>
                </a:srgbClr>
              </a:solidFill>
            </a:endParaRPr>
          </a:p>
        </p:txBody>
      </p:sp>
      <p:sp>
        <p:nvSpPr>
          <p:cNvPr id="7" name="Slide Number Placeholder 6"/>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1059063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8" name="Footer Placeholder 7"/>
          <p:cNvSpPr>
            <a:spLocks noGrp="1"/>
          </p:cNvSpPr>
          <p:nvPr>
            <p:ph type="ftr" sz="quarter" idx="11"/>
          </p:nvPr>
        </p:nvSpPr>
        <p:spPr/>
        <p:txBody>
          <a:bodyPr/>
          <a:lstStyle/>
          <a:p>
            <a:endParaRPr lang="en-GB">
              <a:solidFill>
                <a:srgbClr val="1F497D">
                  <a:tint val="75000"/>
                </a:srgbClr>
              </a:solidFill>
            </a:endParaRPr>
          </a:p>
        </p:txBody>
      </p:sp>
      <p:sp>
        <p:nvSpPr>
          <p:cNvPr id="9" name="Slide Number Placeholder 8"/>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1627089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4" name="Footer Placeholder 3"/>
          <p:cNvSpPr>
            <a:spLocks noGrp="1"/>
          </p:cNvSpPr>
          <p:nvPr>
            <p:ph type="ftr" sz="quarter" idx="11"/>
          </p:nvPr>
        </p:nvSpPr>
        <p:spPr/>
        <p:txBody>
          <a:bodyPr/>
          <a:lstStyle/>
          <a:p>
            <a:endParaRPr lang="en-GB">
              <a:solidFill>
                <a:srgbClr val="1F497D">
                  <a:tint val="75000"/>
                </a:srgbClr>
              </a:solidFill>
            </a:endParaRPr>
          </a:p>
        </p:txBody>
      </p:sp>
      <p:sp>
        <p:nvSpPr>
          <p:cNvPr id="5" name="Slide Number Placeholder 4"/>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2243215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3" name="Footer Placeholder 2"/>
          <p:cNvSpPr>
            <a:spLocks noGrp="1"/>
          </p:cNvSpPr>
          <p:nvPr>
            <p:ph type="ftr" sz="quarter" idx="11"/>
          </p:nvPr>
        </p:nvSpPr>
        <p:spPr/>
        <p:txBody>
          <a:bodyPr/>
          <a:lstStyle/>
          <a:p>
            <a:endParaRPr lang="en-GB">
              <a:solidFill>
                <a:srgbClr val="1F497D">
                  <a:tint val="75000"/>
                </a:srgbClr>
              </a:solidFill>
            </a:endParaRPr>
          </a:p>
        </p:txBody>
      </p:sp>
      <p:sp>
        <p:nvSpPr>
          <p:cNvPr id="4" name="Slide Number Placeholder 3"/>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1889069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6" name="Footer Placeholder 5"/>
          <p:cNvSpPr>
            <a:spLocks noGrp="1"/>
          </p:cNvSpPr>
          <p:nvPr>
            <p:ph type="ftr" sz="quarter" idx="11"/>
          </p:nvPr>
        </p:nvSpPr>
        <p:spPr/>
        <p:txBody>
          <a:bodyPr/>
          <a:lstStyle/>
          <a:p>
            <a:endParaRPr lang="en-GB">
              <a:solidFill>
                <a:srgbClr val="1F497D">
                  <a:tint val="75000"/>
                </a:srgbClr>
              </a:solidFill>
            </a:endParaRPr>
          </a:p>
        </p:txBody>
      </p:sp>
      <p:sp>
        <p:nvSpPr>
          <p:cNvPr id="7" name="Slide Number Placeholder 6"/>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256744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F0A0F3-0B1B-4212-B483-DA0F2CB1F39C}" type="datetimeFigureOut">
              <a:rPr lang="en-GB" smtClean="0"/>
              <a:t>30/09/2016</a:t>
            </a:fld>
            <a:endParaRPr lang="en-GB"/>
          </a:p>
        </p:txBody>
      </p:sp>
      <p:sp>
        <p:nvSpPr>
          <p:cNvPr id="5" name="Footer Placeholder 4"/>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233568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6" name="Footer Placeholder 5"/>
          <p:cNvSpPr>
            <a:spLocks noGrp="1"/>
          </p:cNvSpPr>
          <p:nvPr>
            <p:ph type="ftr" sz="quarter" idx="11"/>
          </p:nvPr>
        </p:nvSpPr>
        <p:spPr/>
        <p:txBody>
          <a:bodyPr/>
          <a:lstStyle/>
          <a:p>
            <a:endParaRPr lang="en-GB">
              <a:solidFill>
                <a:srgbClr val="1F497D">
                  <a:tint val="75000"/>
                </a:srgbClr>
              </a:solidFill>
            </a:endParaRPr>
          </a:p>
        </p:txBody>
      </p:sp>
      <p:sp>
        <p:nvSpPr>
          <p:cNvPr id="7" name="Slide Number Placeholder 6"/>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111995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5" name="Footer Placeholder 4"/>
          <p:cNvSpPr>
            <a:spLocks noGrp="1"/>
          </p:cNvSpPr>
          <p:nvPr>
            <p:ph type="ftr" sz="quarter" idx="11"/>
          </p:nvPr>
        </p:nvSpPr>
        <p:spPr/>
        <p:txBody>
          <a:bodyPr/>
          <a:lstStyle/>
          <a:p>
            <a:endParaRPr lang="en-GB">
              <a:solidFill>
                <a:srgbClr val="1F497D">
                  <a:tint val="75000"/>
                </a:srgbClr>
              </a:solidFill>
            </a:endParaRPr>
          </a:p>
        </p:txBody>
      </p:sp>
      <p:sp>
        <p:nvSpPr>
          <p:cNvPr id="6" name="Slide Number Placeholder 5"/>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3620667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1E5B6A94-C93E-43B4-9DDB-61C548EDA645}" type="datetimeFigureOut">
              <a:rPr lang="en-GB" smtClean="0">
                <a:solidFill>
                  <a:srgbClr val="1F497D">
                    <a:tint val="75000"/>
                  </a:srgbClr>
                </a:solidFill>
              </a:rPr>
              <a:pPr/>
              <a:t>30/09/2016</a:t>
            </a:fld>
            <a:endParaRPr lang="en-GB">
              <a:solidFill>
                <a:srgbClr val="1F497D">
                  <a:tint val="75000"/>
                </a:srgbClr>
              </a:solidFill>
            </a:endParaRPr>
          </a:p>
        </p:txBody>
      </p:sp>
      <p:sp>
        <p:nvSpPr>
          <p:cNvPr id="5" name="Footer Placeholder 4"/>
          <p:cNvSpPr>
            <a:spLocks noGrp="1"/>
          </p:cNvSpPr>
          <p:nvPr>
            <p:ph type="ftr" sz="quarter" idx="11"/>
          </p:nvPr>
        </p:nvSpPr>
        <p:spPr/>
        <p:txBody>
          <a:bodyPr/>
          <a:lstStyle/>
          <a:p>
            <a:endParaRPr lang="en-GB">
              <a:solidFill>
                <a:srgbClr val="1F497D">
                  <a:tint val="75000"/>
                </a:srgbClr>
              </a:solidFill>
            </a:endParaRPr>
          </a:p>
        </p:txBody>
      </p:sp>
      <p:sp>
        <p:nvSpPr>
          <p:cNvPr id="6" name="Slide Number Placeholder 5"/>
          <p:cNvSpPr>
            <a:spLocks noGrp="1"/>
          </p:cNvSpPr>
          <p:nvPr>
            <p:ph type="sldNum" sz="quarter" idx="12"/>
          </p:nvPr>
        </p:nvSpPr>
        <p:spPr/>
        <p:txBody>
          <a:bodyPr/>
          <a:lstStyle/>
          <a:p>
            <a:fld id="{9ADE4DE5-6B96-4EC8-BC53-BCCD7389E5D2}" type="slidenum">
              <a:rPr lang="en-GB" smtClean="0">
                <a:solidFill>
                  <a:srgbClr val="1F497D">
                    <a:tint val="75000"/>
                  </a:srgbClr>
                </a:solidFill>
              </a:rPr>
              <a:pPr/>
              <a:t>‹#›</a:t>
            </a:fld>
            <a:endParaRPr lang="en-GB">
              <a:solidFill>
                <a:srgbClr val="1F497D">
                  <a:tint val="75000"/>
                </a:srgbClr>
              </a:solidFill>
            </a:endParaRPr>
          </a:p>
        </p:txBody>
      </p:sp>
    </p:spTree>
    <p:extLst>
      <p:ext uri="{BB962C8B-B14F-4D97-AF65-F5344CB8AC3E}">
        <p14:creationId xmlns:p14="http://schemas.microsoft.com/office/powerpoint/2010/main" val="2956856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77794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2693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04154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2617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995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81986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68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F0A0F3-0B1B-4212-B483-DA0F2CB1F39C}" type="datetimeFigureOut">
              <a:rPr lang="en-GB" smtClean="0"/>
              <a:t>30/09/2016</a:t>
            </a:fld>
            <a:endParaRPr lang="en-GB"/>
          </a:p>
        </p:txBody>
      </p:sp>
      <p:sp>
        <p:nvSpPr>
          <p:cNvPr id="5" name="Footer Placeholder 4"/>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3352271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1767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70892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624286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312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F0A0F3-0B1B-4212-B483-DA0F2CB1F39C}" type="datetimeFigureOut">
              <a:rPr lang="en-GB" smtClean="0"/>
              <a:t>30/09/2016</a:t>
            </a:fld>
            <a:endParaRPr lang="en-GB"/>
          </a:p>
        </p:txBody>
      </p:sp>
      <p:sp>
        <p:nvSpPr>
          <p:cNvPr id="6" name="Footer Placeholder 5"/>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7" name="Slide Number Placeholder 6"/>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310757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F0A0F3-0B1B-4212-B483-DA0F2CB1F39C}" type="datetimeFigureOut">
              <a:rPr lang="en-GB" smtClean="0"/>
              <a:t>30/09/2016</a:t>
            </a:fld>
            <a:endParaRPr lang="en-GB"/>
          </a:p>
        </p:txBody>
      </p:sp>
      <p:sp>
        <p:nvSpPr>
          <p:cNvPr id="8" name="Footer Placeholder 7"/>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9" name="Slide Number Placeholder 8"/>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9053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F0A0F3-0B1B-4212-B483-DA0F2CB1F39C}" type="datetimeFigureOut">
              <a:rPr lang="en-GB" smtClean="0"/>
              <a:t>30/09/2016</a:t>
            </a:fld>
            <a:endParaRPr lang="en-GB"/>
          </a:p>
        </p:txBody>
      </p:sp>
      <p:sp>
        <p:nvSpPr>
          <p:cNvPr id="4" name="Footer Placeholder 3"/>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5" name="Slide Number Placeholder 4"/>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97292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0A0F3-0B1B-4212-B483-DA0F2CB1F39C}" type="datetimeFigureOut">
              <a:rPr lang="en-GB" smtClean="0"/>
              <a:t>30/09/2016</a:t>
            </a:fld>
            <a:endParaRPr lang="en-GB"/>
          </a:p>
        </p:txBody>
      </p:sp>
      <p:sp>
        <p:nvSpPr>
          <p:cNvPr id="3" name="Footer Placeholder 2"/>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4" name="Slide Number Placeholder 3"/>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49762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3"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F0A0F3-0B1B-4212-B483-DA0F2CB1F39C}" type="datetimeFigureOut">
              <a:rPr lang="en-GB" smtClean="0"/>
              <a:t>30/09/2016</a:t>
            </a:fld>
            <a:endParaRPr lang="en-GB"/>
          </a:p>
        </p:txBody>
      </p:sp>
      <p:sp>
        <p:nvSpPr>
          <p:cNvPr id="6" name="Footer Placeholder 5"/>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7" name="Slide Number Placeholder 6"/>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136162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F0A0F3-0B1B-4212-B483-DA0F2CB1F39C}" type="datetimeFigureOut">
              <a:rPr lang="en-GB" smtClean="0"/>
              <a:t>30/09/2016</a:t>
            </a:fld>
            <a:endParaRPr lang="en-GB"/>
          </a:p>
        </p:txBody>
      </p:sp>
      <p:sp>
        <p:nvSpPr>
          <p:cNvPr id="6" name="Footer Placeholder 5"/>
          <p:cNvSpPr>
            <a:spLocks noGrp="1"/>
          </p:cNvSpPr>
          <p:nvPr>
            <p:ph type="ftr" sz="quarter" idx="11"/>
            <p:custDataLst>
              <p:tags r:id="rId1"/>
            </p:custDataLst>
          </p:nvPr>
        </p:nvSpPr>
        <p:spPr>
          <a:xfrm>
            <a:off x="0" y="6356358"/>
            <a:ext cx="9144000" cy="365125"/>
          </a:xfrm>
        </p:spPr>
        <p:txBody>
          <a:bodyPr/>
          <a:lstStyle>
            <a:lvl1pPr algn="l">
              <a:defRPr lang="en-GB" sz="1200" b="0" i="0" u="none">
                <a:solidFill>
                  <a:srgbClr val="000000"/>
                </a:solidFill>
                <a:latin typeface="Times New Roman"/>
              </a:defRPr>
            </a:lvl1pPr>
          </a:lstStyle>
          <a:p>
            <a:r>
              <a:rPr lang="en-GB" smtClean="0"/>
              <a:t> </a:t>
            </a:r>
            <a:endParaRPr lang="en-GB"/>
          </a:p>
        </p:txBody>
      </p:sp>
      <p:sp>
        <p:nvSpPr>
          <p:cNvPr id="7" name="Slide Number Placeholder 6"/>
          <p:cNvSpPr>
            <a:spLocks noGrp="1"/>
          </p:cNvSpPr>
          <p:nvPr>
            <p:ph type="sldNum" sz="quarter" idx="12"/>
          </p:nvPr>
        </p:nvSpPr>
        <p:spPr/>
        <p:txBody>
          <a:bodyPr/>
          <a:lstStyle/>
          <a:p>
            <a:fld id="{FF61AAED-801C-45E0-97CE-9CE2858BCD52}" type="slidenum">
              <a:rPr lang="en-GB" smtClean="0"/>
              <a:t>‹#›</a:t>
            </a:fld>
            <a:endParaRPr lang="en-GB"/>
          </a:p>
        </p:txBody>
      </p:sp>
    </p:spTree>
    <p:extLst>
      <p:ext uri="{BB962C8B-B14F-4D97-AF65-F5344CB8AC3E}">
        <p14:creationId xmlns:p14="http://schemas.microsoft.com/office/powerpoint/2010/main" val="2892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0A0F3-0B1B-4212-B483-DA0F2CB1F39C}" type="datetimeFigureOut">
              <a:rPr lang="en-GB" smtClean="0"/>
              <a:t>30/09/2016</a:t>
            </a:fld>
            <a:endParaRPr lang="en-GB"/>
          </a:p>
        </p:txBody>
      </p:sp>
      <p:sp>
        <p:nvSpPr>
          <p:cNvPr id="5" name="Footer Placeholder 4"/>
          <p:cNvSpPr>
            <a:spLocks noGrp="1"/>
          </p:cNvSpPr>
          <p:nvPr>
            <p:ph type="ftr" sz="quarter" idx="3"/>
            <p:custDataLst>
              <p:tags r:id="rId13"/>
            </p:custDataLst>
          </p:nvPr>
        </p:nvSpPr>
        <p:spPr>
          <a:xfrm>
            <a:off x="0" y="6356358"/>
            <a:ext cx="9144000" cy="365125"/>
          </a:xfrm>
          <a:prstGeom prst="rect">
            <a:avLst/>
          </a:prstGeom>
        </p:spPr>
        <p:txBody>
          <a:bodyPr vert="horz" lIns="91440" tIns="45720" rIns="91440" bIns="45720" rtlCol="0" anchor="ctr"/>
          <a:lstStyle>
            <a:lvl1pPr algn="l">
              <a:defRPr lang="en-GB" sz="1200" b="0" i="0" u="none">
                <a:solidFill>
                  <a:srgbClr val="000000"/>
                </a:solidFill>
                <a:latin typeface="Times New Roman"/>
              </a:defRPr>
            </a:lvl1pPr>
          </a:lstStyle>
          <a:p>
            <a:r>
              <a:rPr lang="en-GB" smtClean="0"/>
              <a:t> </a:t>
            </a:r>
            <a:endParaRPr lang="en-GB"/>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1AAED-801C-45E0-97CE-9CE2858BCD52}" type="slidenum">
              <a:rPr lang="en-GB" smtClean="0"/>
              <a:t>‹#›</a:t>
            </a:fld>
            <a:endParaRPr lang="en-GB"/>
          </a:p>
        </p:txBody>
      </p:sp>
    </p:spTree>
    <p:extLst>
      <p:ext uri="{BB962C8B-B14F-4D97-AF65-F5344CB8AC3E}">
        <p14:creationId xmlns:p14="http://schemas.microsoft.com/office/powerpoint/2010/main" val="217585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1E5B6A94-C93E-43B4-9DDB-61C548EDA645}" type="datetimeFigureOut">
              <a:rPr lang="en-GB" smtClean="0">
                <a:solidFill>
                  <a:srgbClr val="1F497D">
                    <a:tint val="75000"/>
                  </a:srgbClr>
                </a:solidFill>
              </a:rPr>
              <a:pPr/>
              <a:t>30/09/2016</a:t>
            </a:fld>
            <a:endParaRPr lang="en-GB" dirty="0">
              <a:solidFill>
                <a:srgbClr val="1F497D">
                  <a:tint val="75000"/>
                </a:srgbClr>
              </a:solidFill>
            </a:endParaRPr>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GB" dirty="0">
              <a:solidFill>
                <a:srgbClr val="1F497D">
                  <a:tint val="75000"/>
                </a:srgbClr>
              </a:solidFill>
            </a:endParaRP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9ADE4DE5-6B96-4EC8-BC53-BCCD7389E5D2}" type="slidenum">
              <a:rPr lang="en-GB" smtClean="0">
                <a:solidFill>
                  <a:srgbClr val="1F497D">
                    <a:tint val="75000"/>
                  </a:srgbClr>
                </a:solidFill>
              </a:rPr>
              <a:pPr/>
              <a:t>‹#›</a:t>
            </a:fld>
            <a:endParaRPr lang="en-GB" dirty="0">
              <a:solidFill>
                <a:srgbClr val="1F497D">
                  <a:tint val="75000"/>
                </a:srgbClr>
              </a:solidFill>
            </a:endParaRPr>
          </a:p>
        </p:txBody>
      </p:sp>
    </p:spTree>
    <p:extLst>
      <p:ext uri="{BB962C8B-B14F-4D97-AF65-F5344CB8AC3E}">
        <p14:creationId xmlns:p14="http://schemas.microsoft.com/office/powerpoint/2010/main" val="747078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259D4-ED95-4F67-A13D-5DF92471ABCA}" type="datetimeFigureOut">
              <a:rPr lang="en-GB" smtClean="0">
                <a:solidFill>
                  <a:prstClr val="black">
                    <a:tint val="75000"/>
                  </a:prstClr>
                </a:solidFill>
              </a:rPr>
              <a:pPr/>
              <a:t>30/09/2016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01DB8-E43E-4C60-AA0C-C0A63E24D54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42885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4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45.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48.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51.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54.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57.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60.xml"/><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63.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9.xml"/><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9.xml"/><Relationship Id="rId1" Type="http://schemas.openxmlformats.org/officeDocument/2006/relationships/tags" Target="../tags/tag2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6.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9.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ags" Target="../tags/tag3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39.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420894"/>
            <a:ext cx="7772400" cy="1470025"/>
          </a:xfrm>
        </p:spPr>
        <p:txBody>
          <a:bodyPr>
            <a:normAutofit/>
          </a:bodyPr>
          <a:lstStyle/>
          <a:p>
            <a:r>
              <a:rPr lang="en-GB" b="1" dirty="0">
                <a:effectLst>
                  <a:outerShdw blurRad="38100" dist="38100" dir="2700000" algn="tl">
                    <a:srgbClr val="000000">
                      <a:alpha val="43137"/>
                    </a:srgbClr>
                  </a:outerShdw>
                </a:effectLst>
              </a:rPr>
              <a:t>People &amp; </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Organisational Development</a:t>
            </a:r>
          </a:p>
        </p:txBody>
      </p:sp>
      <p:sp>
        <p:nvSpPr>
          <p:cNvPr id="5" name="Subtitle 4"/>
          <p:cNvSpPr>
            <a:spLocks noGrp="1"/>
          </p:cNvSpPr>
          <p:nvPr>
            <p:ph type="subTitle" idx="1"/>
          </p:nvPr>
        </p:nvSpPr>
        <p:spPr>
          <a:xfrm>
            <a:off x="1371600" y="4365104"/>
            <a:ext cx="6400800" cy="1273696"/>
          </a:xfrm>
        </p:spPr>
        <p:txBody>
          <a:bodyPr>
            <a:normAutofit/>
          </a:bodyPr>
          <a:lstStyle/>
          <a:p>
            <a:r>
              <a:rPr lang="en-GB" sz="2400" dirty="0" smtClean="0"/>
              <a:t>Working Together </a:t>
            </a:r>
            <a:r>
              <a:rPr lang="en-GB" sz="2400" dirty="0"/>
              <a:t>– </a:t>
            </a:r>
            <a:r>
              <a:rPr lang="en-GB" sz="2400" dirty="0" smtClean="0"/>
              <a:t>13 September 2016</a:t>
            </a:r>
            <a:endParaRPr lang="en-GB" sz="2400" dirty="0"/>
          </a:p>
        </p:txBody>
      </p:sp>
      <p:sp>
        <p:nvSpPr>
          <p:cNvPr id="2" name="Footer Placeholder 1"/>
          <p:cNvSpPr>
            <a:spLocks noGrp="1"/>
          </p:cNvSpPr>
          <p:nvPr>
            <p:ph type="ftr" sz="quarter" idx="11"/>
            <p:custDataLst>
              <p:tags r:id="rId1"/>
            </p:custDataLst>
          </p:nvPr>
        </p:nvSpPr>
        <p:spPr>
          <a:xfrm>
            <a:off x="0" y="6356356"/>
            <a:ext cx="2895600" cy="365125"/>
          </a:xfrm>
        </p:spPr>
        <p:txBody>
          <a:bodyPr/>
          <a:lstStyle/>
          <a:p>
            <a:pPr algn="l"/>
            <a:r>
              <a:rPr lang="en-GB" smtClean="0">
                <a:solidFill>
                  <a:srgbClr val="000000"/>
                </a:solidFill>
                <a:latin typeface="Times New Roman"/>
              </a:rPr>
              <a:t> </a:t>
            </a:r>
            <a:endParaRPr lang="en-GB" dirty="0">
              <a:solidFill>
                <a:srgbClr val="000000"/>
              </a:solidFill>
              <a:latin typeface="Times New Roman"/>
            </a:endParaRPr>
          </a:p>
        </p:txBody>
      </p:sp>
    </p:spTree>
    <p:extLst>
      <p:ext uri="{BB962C8B-B14F-4D97-AF65-F5344CB8AC3E}">
        <p14:creationId xmlns:p14="http://schemas.microsoft.com/office/powerpoint/2010/main" val="103673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44298" y="1196752"/>
            <a:ext cx="8572735" cy="5715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GB" sz="3600" b="1" dirty="0">
                <a:solidFill>
                  <a:schemeClr val="accent1">
                    <a:lumMod val="75000"/>
                  </a:schemeClr>
                </a:solidFill>
                <a:effectLst>
                  <a:outerShdw blurRad="38100" dist="38100" dir="2700000" algn="tl">
                    <a:srgbClr val="000000">
                      <a:alpha val="43137"/>
                    </a:srgbClr>
                  </a:outerShdw>
                </a:effectLst>
                <a:latin typeface="Calibri"/>
              </a:rPr>
              <a:t>Strategic </a:t>
            </a:r>
          </a:p>
          <a:p>
            <a:pPr>
              <a:defRPr/>
            </a:pPr>
            <a:r>
              <a:rPr lang="en-GB" sz="3600" b="1" dirty="0">
                <a:solidFill>
                  <a:schemeClr val="accent1">
                    <a:lumMod val="75000"/>
                  </a:schemeClr>
                </a:solidFill>
                <a:effectLst>
                  <a:outerShdw blurRad="38100" dist="38100" dir="2700000" algn="tl">
                    <a:srgbClr val="000000">
                      <a:alpha val="43137"/>
                    </a:srgbClr>
                  </a:outerShdw>
                </a:effectLst>
                <a:latin typeface="Calibri"/>
              </a:rPr>
              <a:t>Themes</a:t>
            </a:r>
          </a:p>
          <a:p>
            <a:pPr>
              <a:defRPr/>
            </a:pPr>
            <a:r>
              <a:rPr lang="en-GB" sz="3600" b="1" dirty="0">
                <a:solidFill>
                  <a:schemeClr val="accent1">
                    <a:lumMod val="75000"/>
                  </a:schemeClr>
                </a:solidFill>
                <a:effectLst>
                  <a:outerShdw blurRad="38100" dist="38100" dir="2700000" algn="tl">
                    <a:srgbClr val="000000">
                      <a:alpha val="43137"/>
                    </a:srgbClr>
                  </a:outerShdw>
                </a:effectLst>
                <a:latin typeface="Calibri"/>
              </a:rPr>
              <a:t>x 7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32656"/>
            <a:ext cx="5964126" cy="6202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1111844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11562" y="4221088"/>
            <a:ext cx="7848871" cy="2116828"/>
          </a:xfrm>
        </p:spPr>
        <p:txBody>
          <a:bodyPr>
            <a:normAutofit fontScale="92500" lnSpcReduction="10000"/>
          </a:bodyPr>
          <a:lstStyle/>
          <a:p>
            <a:r>
              <a:rPr lang="en-GB" sz="2000" dirty="0"/>
              <a:t>Transformational leadership approach</a:t>
            </a:r>
          </a:p>
          <a:p>
            <a:r>
              <a:rPr lang="en-GB" sz="2000" dirty="0"/>
              <a:t>Bringing RESPECT life</a:t>
            </a:r>
          </a:p>
          <a:p>
            <a:r>
              <a:rPr lang="en-GB" sz="2000" dirty="0"/>
              <a:t>Role, responsibilities and authority levels</a:t>
            </a:r>
          </a:p>
          <a:p>
            <a:r>
              <a:rPr lang="en-GB" sz="2000" dirty="0"/>
              <a:t>Cultural ideal and levers for change</a:t>
            </a:r>
          </a:p>
          <a:p>
            <a:r>
              <a:rPr lang="en-GB" sz="2000" dirty="0"/>
              <a:t>Leadership and management development</a:t>
            </a:r>
          </a:p>
        </p:txBody>
      </p:sp>
      <p:sp>
        <p:nvSpPr>
          <p:cNvPr id="8" name="Content Placeholder 5"/>
          <p:cNvSpPr>
            <a:spLocks noGrp="1"/>
          </p:cNvSpPr>
          <p:nvPr>
            <p:ph sz="half" idx="2"/>
          </p:nvPr>
        </p:nvSpPr>
        <p:spPr>
          <a:xfrm>
            <a:off x="3851920" y="476674"/>
            <a:ext cx="4834880" cy="3168351"/>
          </a:xfrm>
        </p:spPr>
        <p:txBody>
          <a:bodyPr>
            <a:normAutofit fontScale="92500" lnSpcReduction="10000"/>
          </a:bodyPr>
          <a:lstStyle/>
          <a:p>
            <a:pPr marL="0" indent="0" algn="ctr">
              <a:buNone/>
            </a:pPr>
            <a:endParaRPr lang="en-GB" sz="2400" dirty="0">
              <a:latin typeface="Arial" panose="020B0604020202020204" pitchFamily="34" charset="0"/>
              <a:cs typeface="Arial" panose="020B0604020202020204" pitchFamily="34" charset="0"/>
            </a:endParaRPr>
          </a:p>
          <a:p>
            <a:pPr marL="0" indent="0" algn="ctr">
              <a:buNone/>
            </a:pPr>
            <a:r>
              <a:rPr lang="en-GB" sz="2600" dirty="0">
                <a:solidFill>
                  <a:schemeClr val="accent1">
                    <a:lumMod val="75000"/>
                  </a:schemeClr>
                </a:solidFill>
                <a:latin typeface="Arial" panose="020B0604020202020204" pitchFamily="34" charset="0"/>
                <a:cs typeface="Arial" panose="020B0604020202020204" pitchFamily="34" charset="0"/>
              </a:rPr>
              <a:t>Visible and ambitious leadership where people are empowered to bring about cultural and structural change to deliver the strategic priorities and which secures the necessary flexibility adaptability and resilience to cope with ever changing external environment </a:t>
            </a:r>
          </a:p>
          <a:p>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052736"/>
            <a:ext cx="2971800"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3143031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4005064"/>
            <a:ext cx="7810007" cy="2332852"/>
          </a:xfrm>
        </p:spPr>
        <p:txBody>
          <a:bodyPr>
            <a:normAutofit lnSpcReduction="10000"/>
          </a:bodyPr>
          <a:lstStyle/>
          <a:p>
            <a:r>
              <a:rPr lang="en-GB" sz="2000" dirty="0"/>
              <a:t>Workforce planning approach</a:t>
            </a:r>
          </a:p>
          <a:p>
            <a:r>
              <a:rPr lang="en-GB" sz="2000" dirty="0"/>
              <a:t>Recruitment processes</a:t>
            </a:r>
          </a:p>
          <a:p>
            <a:r>
              <a:rPr lang="en-GB" sz="2000" dirty="0"/>
              <a:t>HRBP model</a:t>
            </a:r>
          </a:p>
          <a:p>
            <a:r>
              <a:rPr lang="en-GB" sz="2000" dirty="0"/>
              <a:t>HR metrics</a:t>
            </a:r>
          </a:p>
          <a:p>
            <a:r>
              <a:rPr lang="en-GB" sz="2000" dirty="0"/>
              <a:t>Organisational design</a:t>
            </a:r>
          </a:p>
        </p:txBody>
      </p:sp>
      <p:sp>
        <p:nvSpPr>
          <p:cNvPr id="8" name="Content Placeholder 5"/>
          <p:cNvSpPr>
            <a:spLocks noGrp="1"/>
          </p:cNvSpPr>
          <p:nvPr>
            <p:ph sz="half" idx="2"/>
          </p:nvPr>
        </p:nvSpPr>
        <p:spPr>
          <a:xfrm>
            <a:off x="3851920" y="625283"/>
            <a:ext cx="4834880" cy="2723245"/>
          </a:xfrm>
        </p:spPr>
        <p:txBody>
          <a:bodyPr>
            <a:normAutofit lnSpcReduction="10000"/>
          </a:bodyPr>
          <a:lstStyle/>
          <a:p>
            <a:pPr marL="0" indent="0" algn="ctr">
              <a:buNone/>
            </a:pPr>
            <a:endParaRPr lang="en-GB" sz="24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GB" sz="2400" dirty="0">
                <a:solidFill>
                  <a:schemeClr val="accent1">
                    <a:lumMod val="75000"/>
                  </a:schemeClr>
                </a:solidFill>
                <a:latin typeface="Arial" panose="020B0604020202020204" pitchFamily="34" charset="0"/>
                <a:cs typeface="Arial" panose="020B0604020202020204" pitchFamily="34" charset="0"/>
              </a:rPr>
              <a:t>Clear workforce planning and talent management principles are used to deliver effective HR support and to align workforce planning with the strategic aims and objectives of the Service. </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3" y="908720"/>
            <a:ext cx="2960687"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3766720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4077072"/>
            <a:ext cx="7810007" cy="2260844"/>
          </a:xfrm>
        </p:spPr>
        <p:txBody>
          <a:bodyPr>
            <a:normAutofit fontScale="85000" lnSpcReduction="20000"/>
          </a:bodyPr>
          <a:lstStyle/>
          <a:p>
            <a:r>
              <a:rPr lang="en-GB" sz="2000" dirty="0"/>
              <a:t>Learning and development offering</a:t>
            </a:r>
          </a:p>
          <a:p>
            <a:r>
              <a:rPr lang="en-GB" sz="2000" dirty="0"/>
              <a:t>Skills pathways</a:t>
            </a:r>
          </a:p>
          <a:p>
            <a:r>
              <a:rPr lang="en-GB" sz="2000" dirty="0"/>
              <a:t>Competence recording</a:t>
            </a:r>
          </a:p>
          <a:p>
            <a:r>
              <a:rPr lang="en-GB" sz="2000" dirty="0"/>
              <a:t>Education funding</a:t>
            </a:r>
          </a:p>
          <a:p>
            <a:r>
              <a:rPr lang="en-GB" sz="2000" dirty="0"/>
              <a:t>Blended learning</a:t>
            </a:r>
          </a:p>
          <a:p>
            <a:r>
              <a:rPr lang="en-GB" sz="2000" dirty="0"/>
              <a:t>Apprenticeships</a:t>
            </a:r>
          </a:p>
        </p:txBody>
      </p:sp>
      <p:sp>
        <p:nvSpPr>
          <p:cNvPr id="8" name="Content Placeholder 5"/>
          <p:cNvSpPr>
            <a:spLocks noGrp="1"/>
          </p:cNvSpPr>
          <p:nvPr>
            <p:ph sz="half" idx="2"/>
          </p:nvPr>
        </p:nvSpPr>
        <p:spPr>
          <a:xfrm>
            <a:off x="3851920" y="476677"/>
            <a:ext cx="4834880" cy="3456383"/>
          </a:xfrm>
        </p:spPr>
        <p:txBody>
          <a:bodyPr>
            <a:normAutofit fontScale="85000" lnSpcReduction="20000"/>
          </a:bodyPr>
          <a:lstStyle/>
          <a:p>
            <a:pPr marL="0" indent="0" algn="ctr">
              <a:buNone/>
            </a:pPr>
            <a:r>
              <a:rPr lang="en-GB" dirty="0">
                <a:solidFill>
                  <a:schemeClr val="accent1">
                    <a:lumMod val="75000"/>
                  </a:schemeClr>
                </a:solidFill>
                <a:latin typeface="Arial" panose="020B0604020202020204" pitchFamily="34" charset="0"/>
                <a:cs typeface="Arial" panose="020B0604020202020204" pitchFamily="34" charset="0"/>
              </a:rPr>
              <a:t>A competent, confident workforce equipped with the right skills, knowledge and attitudes to achieve current and future Service objectives; fair access to development opportunities to enable people to reach their full potential; blended learning options enable self-directed learning and support the transfer of skills to the workplace. </a:t>
            </a:r>
          </a:p>
          <a:p>
            <a:endParaRPr lang="en-GB"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850107"/>
            <a:ext cx="2876550"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99496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3933056"/>
            <a:ext cx="7810007" cy="2664296"/>
          </a:xfrm>
        </p:spPr>
        <p:txBody>
          <a:bodyPr>
            <a:normAutofit/>
          </a:bodyPr>
          <a:lstStyle/>
          <a:p>
            <a:endParaRPr lang="en-GB" sz="2000" dirty="0"/>
          </a:p>
          <a:p>
            <a:endParaRPr lang="en-GB" sz="2000" dirty="0"/>
          </a:p>
          <a:p>
            <a:r>
              <a:rPr lang="en-GB" sz="2000" dirty="0"/>
              <a:t>ICT interventions</a:t>
            </a:r>
          </a:p>
          <a:p>
            <a:r>
              <a:rPr lang="en-GB" sz="2000" dirty="0"/>
              <a:t>ICT system training</a:t>
            </a:r>
          </a:p>
          <a:p>
            <a:r>
              <a:rPr lang="en-GB" sz="2000" dirty="0"/>
              <a:t>Guidance for staff and managers</a:t>
            </a:r>
          </a:p>
          <a:p>
            <a:r>
              <a:rPr lang="en-GB" sz="2000" dirty="0"/>
              <a:t>Embedding and role-modelling of principles</a:t>
            </a:r>
          </a:p>
          <a:p>
            <a:r>
              <a:rPr lang="en-GB" sz="2000" dirty="0"/>
              <a:t>Continuous improvement</a:t>
            </a:r>
          </a:p>
          <a:p>
            <a:endParaRPr lang="en-GB" sz="2000" dirty="0"/>
          </a:p>
        </p:txBody>
      </p:sp>
      <p:sp>
        <p:nvSpPr>
          <p:cNvPr id="8" name="Content Placeholder 5"/>
          <p:cNvSpPr>
            <a:spLocks noGrp="1"/>
          </p:cNvSpPr>
          <p:nvPr>
            <p:ph sz="half" idx="2"/>
          </p:nvPr>
        </p:nvSpPr>
        <p:spPr>
          <a:xfrm>
            <a:off x="3851920" y="476677"/>
            <a:ext cx="5040560" cy="3312367"/>
          </a:xfrm>
        </p:spPr>
        <p:txBody>
          <a:bodyPr>
            <a:noAutofit/>
          </a:bodyPr>
          <a:lstStyle/>
          <a:p>
            <a:pPr marL="0" indent="0">
              <a:buNone/>
            </a:pPr>
            <a:r>
              <a:rPr lang="en-GB" sz="2200" dirty="0">
                <a:solidFill>
                  <a:schemeClr val="accent1">
                    <a:lumMod val="75000"/>
                  </a:schemeClr>
                </a:solidFill>
                <a:latin typeface="Arial" panose="020B0604020202020204" pitchFamily="34" charset="0"/>
                <a:cs typeface="Arial" panose="020B0604020202020204" pitchFamily="34" charset="0"/>
              </a:rPr>
              <a:t>Maximised capacity and capability through the efficient use of technology and a systems thinking methodology to enable an agile workforce to:</a:t>
            </a:r>
          </a:p>
          <a:p>
            <a:pPr lvl="0"/>
            <a:r>
              <a:rPr lang="en-GB" sz="2200" dirty="0">
                <a:solidFill>
                  <a:schemeClr val="accent1">
                    <a:lumMod val="75000"/>
                  </a:schemeClr>
                </a:solidFill>
                <a:latin typeface="Arial" panose="020B0604020202020204" pitchFamily="34" charset="0"/>
                <a:cs typeface="Arial" panose="020B0604020202020204" pitchFamily="34" charset="0"/>
              </a:rPr>
              <a:t>deliver innovative and collaborative ways of working within the Service and with key partners;</a:t>
            </a:r>
          </a:p>
          <a:p>
            <a:pPr lvl="0"/>
            <a:r>
              <a:rPr lang="en-GB" sz="2200" dirty="0">
                <a:solidFill>
                  <a:schemeClr val="accent1">
                    <a:lumMod val="75000"/>
                  </a:schemeClr>
                </a:solidFill>
                <a:latin typeface="Arial" panose="020B0604020202020204" pitchFamily="34" charset="0"/>
                <a:cs typeface="Arial" panose="020B0604020202020204" pitchFamily="34" charset="0"/>
              </a:rPr>
              <a:t>support continuous drive for performance improvement and flexibility </a:t>
            </a:r>
          </a:p>
          <a:p>
            <a:pPr lvl="0"/>
            <a:r>
              <a:rPr lang="en-GB" sz="2200" dirty="0">
                <a:solidFill>
                  <a:schemeClr val="accent1">
                    <a:lumMod val="75000"/>
                  </a:schemeClr>
                </a:solidFill>
                <a:latin typeface="Arial" panose="020B0604020202020204" pitchFamily="34" charset="0"/>
                <a:cs typeface="Arial" panose="020B0604020202020204" pitchFamily="34" charset="0"/>
              </a:rPr>
              <a:t>engage and communicate through a wide variety of media; </a:t>
            </a:r>
          </a:p>
          <a:p>
            <a:pPr lvl="0"/>
            <a:r>
              <a:rPr lang="en-GB" sz="2200" dirty="0">
                <a:solidFill>
                  <a:schemeClr val="accent1">
                    <a:lumMod val="75000"/>
                  </a:schemeClr>
                </a:solidFill>
                <a:latin typeface="Arial" panose="020B0604020202020204" pitchFamily="34" charset="0"/>
                <a:cs typeface="Arial" panose="020B0604020202020204" pitchFamily="34" charset="0"/>
              </a:rPr>
              <a:t>effectively use available resources.</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052736"/>
            <a:ext cx="3001963"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292281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4293096"/>
            <a:ext cx="7810007" cy="2044820"/>
          </a:xfrm>
        </p:spPr>
        <p:txBody>
          <a:bodyPr>
            <a:normAutofit/>
          </a:bodyPr>
          <a:lstStyle/>
          <a:p>
            <a:r>
              <a:rPr lang="en-GB" sz="2000" dirty="0"/>
              <a:t>Performance appraisal</a:t>
            </a:r>
          </a:p>
          <a:p>
            <a:r>
              <a:rPr lang="en-GB" sz="2000" dirty="0"/>
              <a:t>1-2-1 meetings</a:t>
            </a:r>
          </a:p>
          <a:p>
            <a:r>
              <a:rPr lang="en-GB" sz="2000" dirty="0"/>
              <a:t>Manager skills training</a:t>
            </a:r>
          </a:p>
          <a:p>
            <a:r>
              <a:rPr lang="en-GB" sz="2000" dirty="0"/>
              <a:t>QA process</a:t>
            </a:r>
          </a:p>
          <a:p>
            <a:endParaRPr lang="en-GB" sz="2000" dirty="0"/>
          </a:p>
        </p:txBody>
      </p:sp>
      <p:sp>
        <p:nvSpPr>
          <p:cNvPr id="8" name="Content Placeholder 5"/>
          <p:cNvSpPr>
            <a:spLocks noGrp="1"/>
          </p:cNvSpPr>
          <p:nvPr>
            <p:ph sz="half" idx="2"/>
          </p:nvPr>
        </p:nvSpPr>
        <p:spPr>
          <a:xfrm>
            <a:off x="3851920" y="476676"/>
            <a:ext cx="4834880" cy="2592287"/>
          </a:xfrm>
        </p:spPr>
        <p:txBody>
          <a:bodyPr>
            <a:noAutofit/>
          </a:bodyPr>
          <a:lstStyle/>
          <a:p>
            <a:pPr marL="0" indent="0" algn="ctr">
              <a:buNone/>
            </a:pPr>
            <a:endParaRPr lang="en-GB" sz="2400" dirty="0">
              <a:latin typeface="Arial" panose="020B0604020202020204" pitchFamily="34" charset="0"/>
              <a:cs typeface="Arial" panose="020B0604020202020204" pitchFamily="34" charset="0"/>
            </a:endParaRPr>
          </a:p>
          <a:p>
            <a:pPr marL="0" indent="0" algn="ctr">
              <a:buNone/>
            </a:pPr>
            <a:r>
              <a:rPr lang="en-GB" sz="2400" dirty="0">
                <a:solidFill>
                  <a:schemeClr val="accent1">
                    <a:lumMod val="75000"/>
                  </a:schemeClr>
                </a:solidFill>
                <a:latin typeface="Arial" panose="020B0604020202020204" pitchFamily="34" charset="0"/>
                <a:cs typeface="Arial" panose="020B0604020202020204" pitchFamily="34" charset="0"/>
              </a:rPr>
              <a:t>A Performance Culture which is outcome-focused and a Service-wide Performance Framework that aligns people with the Service’s strategic objectives; developing the capability and talent of our people to deliver results </a:t>
            </a:r>
          </a:p>
          <a:p>
            <a:endParaRPr lang="en-GB" sz="2400"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24744"/>
            <a:ext cx="2960687"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3505186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3933056"/>
            <a:ext cx="7810007" cy="2404860"/>
          </a:xfrm>
        </p:spPr>
        <p:txBody>
          <a:bodyPr>
            <a:normAutofit/>
          </a:bodyPr>
          <a:lstStyle/>
          <a:p>
            <a:pPr marL="0" lvl="0" indent="0">
              <a:buNone/>
            </a:pPr>
            <a:endParaRPr lang="en-GB" sz="1900" u="sng" dirty="0" smtClean="0">
              <a:solidFill>
                <a:prstClr val="black"/>
              </a:solidFill>
            </a:endParaRPr>
          </a:p>
          <a:p>
            <a:pPr marL="0" lvl="0" indent="0">
              <a:buNone/>
            </a:pPr>
            <a:r>
              <a:rPr lang="en-GB" sz="1900" u="sng" dirty="0" smtClean="0">
                <a:solidFill>
                  <a:prstClr val="black"/>
                </a:solidFill>
              </a:rPr>
              <a:t>Key </a:t>
            </a:r>
            <a:r>
              <a:rPr lang="en-GB" sz="1900" u="sng" dirty="0">
                <a:solidFill>
                  <a:prstClr val="black"/>
                </a:solidFill>
              </a:rPr>
              <a:t>Activities</a:t>
            </a:r>
          </a:p>
          <a:p>
            <a:r>
              <a:rPr lang="en-GB" sz="2000" dirty="0" smtClean="0"/>
              <a:t>Recognition </a:t>
            </a:r>
            <a:r>
              <a:rPr lang="en-GB" sz="2000" dirty="0"/>
              <a:t>and reward</a:t>
            </a:r>
          </a:p>
          <a:p>
            <a:r>
              <a:rPr lang="en-GB" sz="2000" dirty="0"/>
              <a:t>Attraction and selection  of </a:t>
            </a:r>
            <a:r>
              <a:rPr lang="en-GB" sz="2000" dirty="0" smtClean="0"/>
              <a:t>staff</a:t>
            </a:r>
            <a:endParaRPr lang="en-GB" sz="2000" dirty="0"/>
          </a:p>
          <a:p>
            <a:r>
              <a:rPr lang="en-GB" sz="2000" dirty="0"/>
              <a:t>Partnership working</a:t>
            </a:r>
          </a:p>
          <a:p>
            <a:r>
              <a:rPr lang="en-GB" sz="2000" dirty="0"/>
              <a:t>Employee health and wellbeing</a:t>
            </a:r>
          </a:p>
        </p:txBody>
      </p:sp>
      <p:sp>
        <p:nvSpPr>
          <p:cNvPr id="8" name="Content Placeholder 5"/>
          <p:cNvSpPr>
            <a:spLocks noGrp="1"/>
          </p:cNvSpPr>
          <p:nvPr>
            <p:ph sz="half" idx="2"/>
          </p:nvPr>
        </p:nvSpPr>
        <p:spPr>
          <a:xfrm>
            <a:off x="3851920" y="476676"/>
            <a:ext cx="4834880" cy="2592287"/>
          </a:xfrm>
        </p:spPr>
        <p:txBody>
          <a:bodyPr>
            <a:noAutofit/>
          </a:bodyPr>
          <a:lstStyle/>
          <a:p>
            <a:pPr marL="0" lvl="0" indent="0" algn="ctr">
              <a:buNone/>
            </a:pPr>
            <a:r>
              <a:rPr lang="en-GB" sz="2400" u="sng" dirty="0">
                <a:solidFill>
                  <a:srgbClr val="4F81BD">
                    <a:lumMod val="75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we mean by this:</a:t>
            </a:r>
          </a:p>
          <a:p>
            <a:pPr marL="0" indent="0" algn="ctr">
              <a:buNone/>
            </a:pPr>
            <a:r>
              <a:rPr lang="en-GB" sz="2400" dirty="0" smtClean="0">
                <a:solidFill>
                  <a:schemeClr val="accent1">
                    <a:lumMod val="75000"/>
                  </a:schemeClr>
                </a:solidFill>
                <a:latin typeface="Arial" panose="020B0604020202020204" pitchFamily="34" charset="0"/>
                <a:cs typeface="Arial" panose="020B0604020202020204" pitchFamily="34" charset="0"/>
              </a:rPr>
              <a:t>A </a:t>
            </a:r>
            <a:r>
              <a:rPr lang="en-GB" sz="2400" dirty="0">
                <a:solidFill>
                  <a:schemeClr val="accent1">
                    <a:lumMod val="75000"/>
                  </a:schemeClr>
                </a:solidFill>
                <a:latin typeface="Arial" panose="020B0604020202020204" pitchFamily="34" charset="0"/>
                <a:cs typeface="Arial" panose="020B0604020202020204" pitchFamily="34" charset="0"/>
              </a:rPr>
              <a:t>great environment to work in where people feel valued, respected, fairly rewarded and able to reach their full potential; enabling us to attract and retain the right people in the right places to deliver Service objectives.</a:t>
            </a:r>
          </a:p>
          <a:p>
            <a:endParaRPr lang="en-GB" sz="24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692696"/>
            <a:ext cx="3024336" cy="2665009"/>
          </a:xfrm>
          <a:prstGeom prst="rect">
            <a:avLst/>
          </a:prstGeom>
        </p:spPr>
      </p:pic>
      <p:sp>
        <p:nvSpPr>
          <p:cNvPr id="3" name="Footer Placeholder 2"/>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93737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650426" y="4149080"/>
            <a:ext cx="7810007" cy="2188836"/>
          </a:xfrm>
        </p:spPr>
        <p:txBody>
          <a:bodyPr>
            <a:normAutofit/>
          </a:bodyPr>
          <a:lstStyle/>
          <a:p>
            <a:r>
              <a:rPr lang="en-GB" sz="2000" dirty="0"/>
              <a:t>Communication of strategies and plans</a:t>
            </a:r>
          </a:p>
          <a:p>
            <a:r>
              <a:rPr lang="en-GB" sz="2000" dirty="0"/>
              <a:t>Staff surveys</a:t>
            </a:r>
          </a:p>
          <a:p>
            <a:r>
              <a:rPr lang="en-GB" sz="2000" dirty="0"/>
              <a:t>Cultural review and audit</a:t>
            </a:r>
          </a:p>
          <a:p>
            <a:r>
              <a:rPr lang="en-GB" sz="2000" dirty="0"/>
              <a:t>Engagement approach</a:t>
            </a:r>
          </a:p>
          <a:p>
            <a:r>
              <a:rPr lang="en-GB" sz="2000" dirty="0"/>
              <a:t>Equality, Diversity and Inclusion</a:t>
            </a:r>
          </a:p>
        </p:txBody>
      </p:sp>
      <p:sp>
        <p:nvSpPr>
          <p:cNvPr id="8" name="Content Placeholder 5"/>
          <p:cNvSpPr>
            <a:spLocks noGrp="1"/>
          </p:cNvSpPr>
          <p:nvPr>
            <p:ph sz="half" idx="2"/>
          </p:nvPr>
        </p:nvSpPr>
        <p:spPr>
          <a:xfrm>
            <a:off x="3851920" y="476675"/>
            <a:ext cx="4834880" cy="2880319"/>
          </a:xfrm>
        </p:spPr>
        <p:txBody>
          <a:bodyPr>
            <a:noAutofit/>
          </a:bodyPr>
          <a:lstStyle/>
          <a:p>
            <a:pPr marL="0" indent="0" algn="ctr">
              <a:buNone/>
            </a:pPr>
            <a:endParaRPr lang="en-GB" sz="2400" dirty="0">
              <a:latin typeface="Arial" panose="020B0604020202020204" pitchFamily="34" charset="0"/>
              <a:cs typeface="Arial" panose="020B0604020202020204" pitchFamily="34" charset="0"/>
            </a:endParaRPr>
          </a:p>
          <a:p>
            <a:pPr marL="0" indent="0" algn="ctr">
              <a:buNone/>
            </a:pPr>
            <a:r>
              <a:rPr lang="en-GB" sz="2400" dirty="0">
                <a:solidFill>
                  <a:schemeClr val="accent1">
                    <a:lumMod val="75000"/>
                  </a:schemeClr>
                </a:solidFill>
                <a:latin typeface="Arial" panose="020B0604020202020204" pitchFamily="34" charset="0"/>
                <a:cs typeface="Arial" panose="020B0604020202020204" pitchFamily="34" charset="0"/>
              </a:rPr>
              <a:t>An engaged Service that people are proud to work for; staff are committed to corporate objectives and feel able to input ideas and share knowledge for the benefit of colleagues and our communities.  </a:t>
            </a:r>
          </a:p>
          <a:p>
            <a:endParaRPr lang="en-GB" sz="2400"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026269"/>
            <a:ext cx="287655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2335351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Organisational  Development</a:t>
            </a:r>
            <a:r>
              <a:rPr lang="en-GB"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a:r>
            <a:br>
              <a:rPr lang="en-GB"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n-GB" dirty="0"/>
          </a:p>
        </p:txBody>
      </p:sp>
      <p:sp>
        <p:nvSpPr>
          <p:cNvPr id="3" name="Content Placeholder 2"/>
          <p:cNvSpPr>
            <a:spLocks noGrp="1"/>
          </p:cNvSpPr>
          <p:nvPr>
            <p:ph idx="1"/>
          </p:nvPr>
        </p:nvSpPr>
        <p:spPr/>
        <p:txBody>
          <a:bodyPr>
            <a:normAutofit fontScale="77500" lnSpcReduction="20000"/>
          </a:bodyPr>
          <a:lstStyle/>
          <a:p>
            <a:pPr lvl="0" fontAlgn="auto">
              <a:spcBef>
                <a:spcPts val="600"/>
              </a:spcBef>
              <a:spcAft>
                <a:spcPts val="0"/>
              </a:spcAft>
              <a:buBlip>
                <a:blip r:embed="rId4"/>
              </a:buBlip>
              <a:defRPr/>
            </a:pPr>
            <a:r>
              <a:rPr lang="en-GB" dirty="0">
                <a:latin typeface="Arial" panose="020B0604020202020204" pitchFamily="34" charset="0"/>
                <a:cs typeface="Arial" panose="020B0604020202020204" pitchFamily="34" charset="0"/>
              </a:rPr>
              <a:t>A systematic approach to improving and enhancing organisational effectiveness…</a:t>
            </a:r>
          </a:p>
          <a:p>
            <a:pPr marL="0" lvl="0" indent="0" fontAlgn="auto">
              <a:spcBef>
                <a:spcPts val="600"/>
              </a:spcBef>
              <a:spcAft>
                <a:spcPts val="0"/>
              </a:spcAft>
              <a:buNone/>
              <a:defRPr/>
            </a:pPr>
            <a:endParaRPr lang="en-GB" dirty="0">
              <a:latin typeface="Arial" panose="020B0604020202020204" pitchFamily="34" charset="0"/>
              <a:cs typeface="Arial" panose="020B0604020202020204" pitchFamily="34" charset="0"/>
            </a:endParaRPr>
          </a:p>
          <a:p>
            <a:pPr lvl="0" fontAlgn="auto">
              <a:spcBef>
                <a:spcPts val="600"/>
              </a:spcBef>
              <a:spcAft>
                <a:spcPts val="0"/>
              </a:spcAft>
              <a:buBlip>
                <a:blip r:embed="rId4"/>
              </a:buBlip>
              <a:defRPr/>
            </a:pPr>
            <a:r>
              <a:rPr lang="en-GB" dirty="0">
                <a:latin typeface="Arial" panose="020B0604020202020204" pitchFamily="34" charset="0"/>
                <a:cs typeface="Arial" panose="020B0604020202020204" pitchFamily="34" charset="0"/>
              </a:rPr>
              <a:t>…that aligns strategy, people and process…</a:t>
            </a:r>
          </a:p>
          <a:p>
            <a:pPr marL="0" lvl="0" indent="0" fontAlgn="auto">
              <a:spcBef>
                <a:spcPts val="600"/>
              </a:spcBef>
              <a:spcAft>
                <a:spcPts val="0"/>
              </a:spcAft>
              <a:buNone/>
              <a:defRPr/>
            </a:pPr>
            <a:endParaRPr lang="en-GB" dirty="0">
              <a:latin typeface="Arial" panose="020B0604020202020204" pitchFamily="34" charset="0"/>
              <a:cs typeface="Arial" panose="020B0604020202020204" pitchFamily="34" charset="0"/>
            </a:endParaRPr>
          </a:p>
          <a:p>
            <a:pPr lvl="0" fontAlgn="auto">
              <a:spcBef>
                <a:spcPts val="600"/>
              </a:spcBef>
              <a:spcAft>
                <a:spcPts val="0"/>
              </a:spcAft>
              <a:buBlip>
                <a:blip r:embed="rId4"/>
              </a:buBlip>
              <a:defRPr/>
            </a:pPr>
            <a:r>
              <a:rPr lang="en-GB" dirty="0">
                <a:latin typeface="Arial" panose="020B0604020202020204" pitchFamily="34" charset="0"/>
                <a:cs typeface="Arial" panose="020B0604020202020204" pitchFamily="34" charset="0"/>
              </a:rPr>
              <a:t>…in a continuous review </a:t>
            </a:r>
            <a:r>
              <a:rPr lang="en-GB" dirty="0">
                <a:solidFill>
                  <a:srgbClr val="FF0000"/>
                </a:solidFill>
                <a:latin typeface="Arial" panose="020B0604020202020204" pitchFamily="34" charset="0"/>
                <a:cs typeface="Arial" panose="020B0604020202020204" pitchFamily="34" charset="0"/>
              </a:rPr>
              <a:t>cycle </a:t>
            </a:r>
            <a:r>
              <a:rPr lang="en-GB" dirty="0">
                <a:latin typeface="Arial" panose="020B0604020202020204" pitchFamily="34" charset="0"/>
                <a:cs typeface="Arial" panose="020B0604020202020204" pitchFamily="34" charset="0"/>
              </a:rPr>
              <a:t>(not a one off change intervention)</a:t>
            </a:r>
          </a:p>
          <a:p>
            <a:pPr marL="0" lvl="0" indent="0" fontAlgn="auto">
              <a:spcBef>
                <a:spcPts val="600"/>
              </a:spcBef>
              <a:spcAft>
                <a:spcPts val="0"/>
              </a:spcAft>
              <a:buNone/>
              <a:defRPr/>
            </a:pPr>
            <a:endParaRPr lang="en-GB" dirty="0">
              <a:latin typeface="Arial" panose="020B0604020202020204" pitchFamily="34" charset="0"/>
              <a:cs typeface="Arial" panose="020B0604020202020204" pitchFamily="34" charset="0"/>
            </a:endParaRPr>
          </a:p>
          <a:p>
            <a:pPr lvl="0" fontAlgn="auto">
              <a:spcBef>
                <a:spcPts val="600"/>
              </a:spcBef>
              <a:spcAft>
                <a:spcPts val="0"/>
              </a:spcAft>
              <a:buBlip>
                <a:blip r:embed="rId4"/>
              </a:buBlip>
              <a:defRPr/>
            </a:pPr>
            <a:r>
              <a:rPr lang="en-GB" dirty="0">
                <a:latin typeface="Arial" panose="020B0604020202020204" pitchFamily="34" charset="0"/>
                <a:cs typeface="Arial" panose="020B0604020202020204" pitchFamily="34" charset="0"/>
              </a:rPr>
              <a:t>…that is led by Senior Leaders and Managers to ensure it covers all areas of the organisation…</a:t>
            </a:r>
          </a:p>
          <a:p>
            <a:pPr marL="0" lvl="0" indent="0" fontAlgn="auto">
              <a:spcBef>
                <a:spcPts val="600"/>
              </a:spcBef>
              <a:spcAft>
                <a:spcPts val="0"/>
              </a:spcAft>
              <a:buNone/>
              <a:defRPr/>
            </a:pPr>
            <a:endParaRPr lang="en-GB" dirty="0">
              <a:latin typeface="Arial" panose="020B0604020202020204" pitchFamily="34" charset="0"/>
              <a:cs typeface="Arial" panose="020B0604020202020204" pitchFamily="34" charset="0"/>
            </a:endParaRPr>
          </a:p>
          <a:p>
            <a:pPr lvl="0" fontAlgn="auto">
              <a:spcBef>
                <a:spcPts val="600"/>
              </a:spcBef>
              <a:spcAft>
                <a:spcPts val="0"/>
              </a:spcAft>
              <a:buBlip>
                <a:blip r:embed="rId4"/>
              </a:buBlip>
              <a:defRPr/>
            </a:pPr>
            <a:r>
              <a:rPr lang="en-GB" dirty="0">
                <a:latin typeface="Arial" panose="020B0604020202020204" pitchFamily="34" charset="0"/>
                <a:cs typeface="Arial" panose="020B0604020202020204" pitchFamily="34" charset="0"/>
              </a:rPr>
              <a:t>.. and takes it forward in a </a:t>
            </a:r>
            <a:r>
              <a:rPr lang="en-GB" dirty="0">
                <a:solidFill>
                  <a:srgbClr val="FF0000"/>
                </a:solidFill>
                <a:latin typeface="Arial" panose="020B0604020202020204" pitchFamily="34" charset="0"/>
                <a:cs typeface="Arial" panose="020B0604020202020204" pitchFamily="34" charset="0"/>
              </a:rPr>
              <a:t>planned, holistic </a:t>
            </a:r>
            <a:r>
              <a:rPr lang="en-GB" dirty="0">
                <a:latin typeface="Arial" panose="020B0604020202020204" pitchFamily="34" charset="0"/>
                <a:cs typeface="Arial" panose="020B0604020202020204" pitchFamily="34" charset="0"/>
              </a:rPr>
              <a:t>way. </a:t>
            </a:r>
          </a:p>
        </p:txBody>
      </p:sp>
      <p:sp>
        <p:nvSpPr>
          <p:cNvPr id="5" name="Rectangle 4"/>
          <p:cNvSpPr/>
          <p:nvPr/>
        </p:nvSpPr>
        <p:spPr>
          <a:xfrm>
            <a:off x="467544" y="1628806"/>
            <a:ext cx="8496943" cy="1031051"/>
          </a:xfrm>
          <a:prstGeom prst="rect">
            <a:avLst/>
          </a:prstGeom>
        </p:spPr>
        <p:txBody>
          <a:bodyPr wrap="square">
            <a:spAutoFit/>
          </a:bodyPr>
          <a:lstStyle/>
          <a:p>
            <a:pPr lvl="0" eaLnBrk="0" hangingPunct="0">
              <a:spcBef>
                <a:spcPts val="600"/>
              </a:spcBef>
              <a:defRPr/>
            </a:pPr>
            <a:endParaRPr lang="en-GB" sz="2800" dirty="0">
              <a:solidFill>
                <a:prstClr val="black"/>
              </a:solidFill>
              <a:latin typeface="Calibri"/>
            </a:endParaRPr>
          </a:p>
          <a:p>
            <a:pPr lvl="0" eaLnBrk="0" hangingPunct="0">
              <a:spcBef>
                <a:spcPts val="600"/>
              </a:spcBef>
              <a:defRPr/>
            </a:pPr>
            <a:endParaRPr lang="en-GB" sz="2800" dirty="0">
              <a:solidFill>
                <a:prstClr val="black"/>
              </a:solidFill>
              <a:latin typeface="Calibri"/>
            </a:endParaRPr>
          </a:p>
        </p:txBody>
      </p:sp>
      <p:sp>
        <p:nvSpPr>
          <p:cNvPr id="4" name="Footer Placeholder 3"/>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1878012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4091588"/>
            <a:ext cx="2952328" cy="1569660"/>
          </a:xfrm>
          <a:prstGeom prst="rect">
            <a:avLst/>
          </a:prstGeom>
          <a:solidFill>
            <a:schemeClr val="tx1">
              <a:lumMod val="40000"/>
              <a:lumOff val="60000"/>
            </a:schemeClr>
          </a:solidFill>
          <a:ln w="25400" cmpd="sng">
            <a:solidFill>
              <a:schemeClr val="bg1"/>
            </a:solidFill>
          </a:ln>
          <a:effectLst>
            <a:glow rad="63500">
              <a:schemeClr val="tx1">
                <a:alpha val="40000"/>
              </a:schemeClr>
            </a:glow>
          </a:effectLst>
        </p:spPr>
        <p:txBody>
          <a:bodyPr wrap="square" rtlCol="0">
            <a:spAutoFit/>
          </a:bodyPr>
          <a:lstStyle/>
          <a:p>
            <a:pPr algn="ctr"/>
            <a:endParaRPr lang="en-GB" sz="2400" b="1" dirty="0" smtClean="0">
              <a:solidFill>
                <a:schemeClr val="bg1"/>
              </a:solidFill>
            </a:endParaRPr>
          </a:p>
          <a:p>
            <a:pPr algn="ctr"/>
            <a:r>
              <a:rPr lang="en-GB" sz="2400" b="1" dirty="0" smtClean="0"/>
              <a:t>Our Communities</a:t>
            </a:r>
          </a:p>
          <a:p>
            <a:pPr algn="ctr"/>
            <a:r>
              <a:rPr lang="en-GB" sz="2400" b="1" dirty="0" smtClean="0"/>
              <a:t>(IRMP)</a:t>
            </a:r>
          </a:p>
          <a:p>
            <a:pPr algn="ctr"/>
            <a:endParaRPr lang="en-GB" sz="2400" b="1" dirty="0" smtClean="0">
              <a:solidFill>
                <a:schemeClr val="bg1"/>
              </a:solidFill>
            </a:endParaRPr>
          </a:p>
        </p:txBody>
      </p:sp>
      <p:sp>
        <p:nvSpPr>
          <p:cNvPr id="5" name="TextBox 4"/>
          <p:cNvSpPr txBox="1"/>
          <p:nvPr/>
        </p:nvSpPr>
        <p:spPr>
          <a:xfrm>
            <a:off x="5004048" y="4091588"/>
            <a:ext cx="3024336" cy="1569660"/>
          </a:xfrm>
          <a:prstGeom prst="rect">
            <a:avLst/>
          </a:prstGeom>
          <a:solidFill>
            <a:schemeClr val="tx1"/>
          </a:solidFill>
          <a:ln w="25400" cmpd="sng">
            <a:solidFill>
              <a:schemeClr val="bg1"/>
            </a:solidFill>
          </a:ln>
          <a:effectLst>
            <a:glow rad="63500">
              <a:schemeClr val="tx1">
                <a:alpha val="40000"/>
              </a:schemeClr>
            </a:glow>
          </a:effectLst>
        </p:spPr>
        <p:txBody>
          <a:bodyPr wrap="square" rtlCol="0">
            <a:spAutoFit/>
          </a:bodyPr>
          <a:lstStyle/>
          <a:p>
            <a:pPr algn="ctr"/>
            <a:endParaRPr lang="en-GB" sz="2400" b="1" dirty="0" smtClean="0">
              <a:solidFill>
                <a:schemeClr val="bg1"/>
              </a:solidFill>
            </a:endParaRPr>
          </a:p>
          <a:p>
            <a:pPr algn="ctr"/>
            <a:r>
              <a:rPr lang="en-GB" sz="2400" b="1" dirty="0" smtClean="0">
                <a:solidFill>
                  <a:schemeClr val="bg1"/>
                </a:solidFill>
              </a:rPr>
              <a:t>Our People</a:t>
            </a:r>
          </a:p>
          <a:p>
            <a:pPr algn="ctr"/>
            <a:r>
              <a:rPr lang="en-GB" sz="2400" b="1" dirty="0" smtClean="0">
                <a:solidFill>
                  <a:schemeClr val="bg1"/>
                </a:solidFill>
              </a:rPr>
              <a:t>(Culture)</a:t>
            </a:r>
          </a:p>
          <a:p>
            <a:pPr algn="ctr"/>
            <a:endParaRPr lang="en-GB" sz="2400" b="1" dirty="0" smtClean="0">
              <a:solidFill>
                <a:schemeClr val="bg1"/>
              </a:solidFill>
            </a:endParaRPr>
          </a:p>
        </p:txBody>
      </p:sp>
      <p:sp>
        <p:nvSpPr>
          <p:cNvPr id="7" name="TextBox 6"/>
          <p:cNvSpPr txBox="1"/>
          <p:nvPr/>
        </p:nvSpPr>
        <p:spPr>
          <a:xfrm>
            <a:off x="2234464" y="1571307"/>
            <a:ext cx="4753832" cy="1569660"/>
          </a:xfrm>
          <a:prstGeom prst="rect">
            <a:avLst/>
          </a:prstGeom>
          <a:solidFill>
            <a:schemeClr val="tx1"/>
          </a:solidFill>
          <a:ln w="25400" cmpd="sng">
            <a:solidFill>
              <a:schemeClr val="bg1"/>
            </a:solidFill>
          </a:ln>
          <a:effectLst>
            <a:glow rad="63500">
              <a:schemeClr val="tx1">
                <a:alpha val="40000"/>
              </a:schemeClr>
            </a:glow>
            <a:outerShdw blurRad="50800" dist="38100" dir="5400000" algn="t" rotWithShape="0">
              <a:prstClr val="black">
                <a:alpha val="40000"/>
              </a:prstClr>
            </a:outerShdw>
          </a:effectLst>
        </p:spPr>
        <p:txBody>
          <a:bodyPr wrap="square" rtlCol="0">
            <a:spAutoFit/>
          </a:bodyPr>
          <a:lstStyle/>
          <a:p>
            <a:pPr algn="ctr"/>
            <a:endParaRPr lang="en-GB" sz="2400" b="1" dirty="0" smtClean="0">
              <a:solidFill>
                <a:schemeClr val="bg1"/>
              </a:solidFill>
            </a:endParaRPr>
          </a:p>
          <a:p>
            <a:pPr algn="ctr"/>
            <a:r>
              <a:rPr lang="en-GB" sz="2400" b="1" dirty="0" smtClean="0">
                <a:solidFill>
                  <a:schemeClr val="bg1"/>
                </a:solidFill>
              </a:rPr>
              <a:t>Service Transformation Programme</a:t>
            </a:r>
          </a:p>
          <a:p>
            <a:pPr algn="ctr"/>
            <a:endParaRPr lang="en-GB" sz="2400" b="1" dirty="0" smtClean="0">
              <a:solidFill>
                <a:schemeClr val="bg1"/>
              </a:solidFill>
            </a:endParaRPr>
          </a:p>
        </p:txBody>
      </p:sp>
      <p:sp>
        <p:nvSpPr>
          <p:cNvPr id="8" name="Down Arrow 7"/>
          <p:cNvSpPr/>
          <p:nvPr/>
        </p:nvSpPr>
        <p:spPr>
          <a:xfrm>
            <a:off x="2887485" y="3509633"/>
            <a:ext cx="176644" cy="5760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eft-Right Arrow 8"/>
          <p:cNvSpPr/>
          <p:nvPr/>
        </p:nvSpPr>
        <p:spPr>
          <a:xfrm>
            <a:off x="4411670" y="4724157"/>
            <a:ext cx="592378" cy="22328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6297595" y="3509633"/>
            <a:ext cx="176644" cy="55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Process 11"/>
          <p:cNvSpPr/>
          <p:nvPr/>
        </p:nvSpPr>
        <p:spPr>
          <a:xfrm>
            <a:off x="4611380" y="3140967"/>
            <a:ext cx="88322" cy="3745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lowchart: Process 12"/>
          <p:cNvSpPr/>
          <p:nvPr/>
        </p:nvSpPr>
        <p:spPr>
          <a:xfrm>
            <a:off x="2951820" y="3515523"/>
            <a:ext cx="3434097" cy="4571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tle 1"/>
          <p:cNvSpPr>
            <a:spLocks noGrp="1"/>
          </p:cNvSpPr>
          <p:nvPr>
            <p:ph type="title"/>
          </p:nvPr>
        </p:nvSpPr>
        <p:spPr>
          <a:xfrm>
            <a:off x="755576" y="260648"/>
            <a:ext cx="8229600" cy="634082"/>
          </a:xfrm>
          <a:solidFill>
            <a:srgbClr val="FF0000"/>
          </a:solidFill>
        </p:spPr>
        <p:txBody>
          <a:bodyPr>
            <a:normAutofit/>
          </a:bodyPr>
          <a:lstStyle/>
          <a:p>
            <a:r>
              <a:rPr lang="en-GB" sz="3200" b="1" dirty="0" smtClean="0">
                <a:solidFill>
                  <a:schemeClr val="bg1"/>
                </a:solidFill>
              </a:rPr>
              <a:t>Future improvement</a:t>
            </a:r>
            <a:endParaRPr lang="en-GB" sz="3200" b="1" dirty="0">
              <a:solidFill>
                <a:schemeClr val="bg1"/>
              </a:solidFill>
            </a:endParaRPr>
          </a:p>
        </p:txBody>
      </p:sp>
      <p:sp>
        <p:nvSpPr>
          <p:cNvPr id="3" name="Footer Placeholder 2"/>
          <p:cNvSpPr>
            <a:spLocks noGrp="1"/>
          </p:cNvSpPr>
          <p:nvPr>
            <p:ph type="ftr" sz="quarter" idx="11"/>
            <p:custDataLst>
              <p:tags r:id="rId1"/>
            </p:custDataLst>
          </p:nvPr>
        </p:nvSpPr>
        <p:spPr>
          <a:xfrm>
            <a:off x="0" y="6356358"/>
            <a:ext cx="9144000" cy="365125"/>
          </a:xfrm>
        </p:spPr>
        <p:txBody>
          <a:bodyPr/>
          <a:lstStyle/>
          <a:p>
            <a:r>
              <a:rPr lang="en-GB" smtClean="0"/>
              <a:t> </a:t>
            </a:r>
            <a:endParaRPr lang="en-GB"/>
          </a:p>
        </p:txBody>
      </p:sp>
    </p:spTree>
    <p:extLst>
      <p:ext uri="{BB962C8B-B14F-4D97-AF65-F5344CB8AC3E}">
        <p14:creationId xmlns:p14="http://schemas.microsoft.com/office/powerpoint/2010/main" val="2697362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577" y="1976477"/>
            <a:ext cx="1788143" cy="2827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Old State</a:t>
            </a:r>
          </a:p>
          <a:p>
            <a:pPr algn="ctr"/>
            <a:endParaRPr lang="en-GB" sz="2400" dirty="0">
              <a:solidFill>
                <a:prstClr val="black"/>
              </a:solidFill>
            </a:endParaRPr>
          </a:p>
          <a:p>
            <a:pPr algn="ctr"/>
            <a:r>
              <a:rPr lang="en-GB" sz="2000" dirty="0">
                <a:solidFill>
                  <a:prstClr val="black"/>
                </a:solidFill>
              </a:rPr>
              <a:t>(Fire &amp; Rescue Services)</a:t>
            </a:r>
            <a:endParaRPr lang="en-GB" sz="1600" dirty="0">
              <a:solidFill>
                <a:prstClr val="black"/>
              </a:solidFill>
            </a:endParaRPr>
          </a:p>
          <a:p>
            <a:pPr algn="ctr"/>
            <a:r>
              <a:rPr lang="en-GB" sz="1600" dirty="0">
                <a:solidFill>
                  <a:prstClr val="black"/>
                </a:solidFill>
              </a:rPr>
              <a:t>x2 existed</a:t>
            </a:r>
          </a:p>
        </p:txBody>
      </p:sp>
      <p:sp>
        <p:nvSpPr>
          <p:cNvPr id="3" name="Right Arrow 2"/>
          <p:cNvSpPr/>
          <p:nvPr/>
        </p:nvSpPr>
        <p:spPr>
          <a:xfrm>
            <a:off x="2051721" y="2687051"/>
            <a:ext cx="5051658" cy="1624893"/>
          </a:xfrm>
          <a:prstGeom prst="rightArrow">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black"/>
                </a:solidFill>
              </a:rPr>
              <a:t>Transitional State</a:t>
            </a:r>
          </a:p>
        </p:txBody>
      </p:sp>
      <p:sp>
        <p:nvSpPr>
          <p:cNvPr id="4" name="Oval 3"/>
          <p:cNvSpPr/>
          <p:nvPr/>
        </p:nvSpPr>
        <p:spPr>
          <a:xfrm>
            <a:off x="7103378" y="2345033"/>
            <a:ext cx="1970871" cy="23081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solidFill>
                <a:prstClr val="black"/>
              </a:solidFill>
            </a:endParaRPr>
          </a:p>
          <a:p>
            <a:pPr algn="ctr"/>
            <a:r>
              <a:rPr lang="en-GB" sz="2400" dirty="0">
                <a:solidFill>
                  <a:prstClr val="black"/>
                </a:solidFill>
              </a:rPr>
              <a:t>New State</a:t>
            </a:r>
          </a:p>
          <a:p>
            <a:pPr algn="ctr"/>
            <a:endParaRPr lang="en-GB" sz="2400" dirty="0">
              <a:solidFill>
                <a:prstClr val="black"/>
              </a:solidFill>
            </a:endParaRPr>
          </a:p>
          <a:p>
            <a:pPr algn="ctr"/>
            <a:r>
              <a:rPr lang="en-GB" sz="2000" dirty="0">
                <a:solidFill>
                  <a:prstClr val="black"/>
                </a:solidFill>
              </a:rPr>
              <a:t>DWFRS</a:t>
            </a:r>
          </a:p>
          <a:p>
            <a:pPr algn="ctr"/>
            <a:r>
              <a:rPr lang="en-GB" sz="2000" dirty="0">
                <a:solidFill>
                  <a:prstClr val="black"/>
                </a:solidFill>
              </a:rPr>
              <a:t>went live</a:t>
            </a:r>
          </a:p>
        </p:txBody>
      </p:sp>
      <p:sp>
        <p:nvSpPr>
          <p:cNvPr id="5" name="Rectangle 4"/>
          <p:cNvSpPr/>
          <p:nvPr/>
        </p:nvSpPr>
        <p:spPr>
          <a:xfrm>
            <a:off x="610299" y="188641"/>
            <a:ext cx="721033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prstClr val="black"/>
                </a:solidFill>
              </a:rPr>
              <a:t>Transitional Change</a:t>
            </a:r>
          </a:p>
        </p:txBody>
      </p:sp>
      <p:sp>
        <p:nvSpPr>
          <p:cNvPr id="6" name="Rectangle 5"/>
          <p:cNvSpPr/>
          <p:nvPr/>
        </p:nvSpPr>
        <p:spPr>
          <a:xfrm>
            <a:off x="361742" y="2206307"/>
            <a:ext cx="1591811" cy="285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April 15</a:t>
            </a:r>
          </a:p>
        </p:txBody>
      </p:sp>
      <p:sp>
        <p:nvSpPr>
          <p:cNvPr id="7" name="Rectangle 6"/>
          <p:cNvSpPr/>
          <p:nvPr/>
        </p:nvSpPr>
        <p:spPr>
          <a:xfrm>
            <a:off x="7614827" y="2540243"/>
            <a:ext cx="956345" cy="293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April 16</a:t>
            </a:r>
          </a:p>
        </p:txBody>
      </p:sp>
      <p:sp>
        <p:nvSpPr>
          <p:cNvPr id="8" name="Rectangle 7"/>
          <p:cNvSpPr/>
          <p:nvPr/>
        </p:nvSpPr>
        <p:spPr>
          <a:xfrm>
            <a:off x="2051721" y="908721"/>
            <a:ext cx="5328591" cy="17783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b="1" dirty="0">
                <a:solidFill>
                  <a:prstClr val="white"/>
                </a:solidFill>
              </a:rPr>
              <a:t>Shadow governance arrangements in place</a:t>
            </a:r>
          </a:p>
          <a:p>
            <a:pPr marL="285750" indent="-285750">
              <a:buFont typeface="Arial" panose="020B0604020202020204" pitchFamily="34" charset="0"/>
              <a:buChar char="•"/>
            </a:pPr>
            <a:r>
              <a:rPr lang="en-GB" sz="1200" b="1" dirty="0">
                <a:solidFill>
                  <a:prstClr val="white"/>
                </a:solidFill>
              </a:rPr>
              <a:t>Combination programme for 15/16, divided into 6 work-streams</a:t>
            </a:r>
          </a:p>
          <a:p>
            <a:pPr marL="742950" lvl="1" indent="-285750">
              <a:buFont typeface="Arial" panose="020B0604020202020204" pitchFamily="34" charset="0"/>
              <a:buChar char="•"/>
            </a:pPr>
            <a:r>
              <a:rPr lang="en-GB" sz="1200" b="1" dirty="0">
                <a:solidFill>
                  <a:prstClr val="white"/>
                </a:solidFill>
              </a:rPr>
              <a:t>Corporate Governance</a:t>
            </a:r>
          </a:p>
          <a:p>
            <a:pPr marL="742950" lvl="1" indent="-285750">
              <a:buFont typeface="Arial" panose="020B0604020202020204" pitchFamily="34" charset="0"/>
              <a:buChar char="•"/>
            </a:pPr>
            <a:r>
              <a:rPr lang="en-GB" sz="1200" b="1" dirty="0">
                <a:solidFill>
                  <a:prstClr val="white"/>
                </a:solidFill>
              </a:rPr>
              <a:t>Strategic &amp; Organisational Development</a:t>
            </a:r>
          </a:p>
          <a:p>
            <a:pPr marL="742950" lvl="1" indent="-285750">
              <a:buFont typeface="Arial" panose="020B0604020202020204" pitchFamily="34" charset="0"/>
              <a:buChar char="•"/>
            </a:pPr>
            <a:r>
              <a:rPr lang="en-GB" sz="1200" b="1" dirty="0">
                <a:solidFill>
                  <a:prstClr val="white"/>
                </a:solidFill>
              </a:rPr>
              <a:t>Safety Centre, Strategic Hub/Headquarters</a:t>
            </a:r>
          </a:p>
          <a:p>
            <a:pPr marL="742950" lvl="1" indent="-285750">
              <a:buFont typeface="Arial" panose="020B0604020202020204" pitchFamily="34" charset="0"/>
              <a:buChar char="•"/>
            </a:pPr>
            <a:r>
              <a:rPr lang="en-GB" sz="1200" b="1" dirty="0">
                <a:solidFill>
                  <a:prstClr val="white"/>
                </a:solidFill>
              </a:rPr>
              <a:t>Service delivery &amp; Operational Assets</a:t>
            </a:r>
          </a:p>
          <a:p>
            <a:pPr marL="742950" lvl="1" indent="-285750">
              <a:buFont typeface="Arial" panose="020B0604020202020204" pitchFamily="34" charset="0"/>
              <a:buChar char="•"/>
            </a:pPr>
            <a:r>
              <a:rPr lang="en-GB" sz="1200" b="1" dirty="0">
                <a:solidFill>
                  <a:prstClr val="white"/>
                </a:solidFill>
              </a:rPr>
              <a:t>People &amp; Organisational design</a:t>
            </a:r>
          </a:p>
          <a:p>
            <a:pPr marL="742950" lvl="1" indent="-285750">
              <a:buFont typeface="Arial" panose="020B0604020202020204" pitchFamily="34" charset="0"/>
              <a:buChar char="•"/>
            </a:pPr>
            <a:r>
              <a:rPr lang="en-GB" sz="1200" b="1" dirty="0">
                <a:solidFill>
                  <a:prstClr val="white"/>
                </a:solidFill>
              </a:rPr>
              <a:t>ICT and information management</a:t>
            </a:r>
          </a:p>
        </p:txBody>
      </p:sp>
      <p:sp>
        <p:nvSpPr>
          <p:cNvPr id="10" name="Rectangle 9"/>
          <p:cNvSpPr/>
          <p:nvPr/>
        </p:nvSpPr>
        <p:spPr>
          <a:xfrm>
            <a:off x="2051721" y="4311944"/>
            <a:ext cx="5328591" cy="24244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dirty="0">
                <a:solidFill>
                  <a:schemeClr val="bg1"/>
                </a:solidFill>
              </a:rPr>
              <a:t>New DWFRS Community Safety Plan 2016-20 developed &amp; published including:-</a:t>
            </a:r>
          </a:p>
          <a:p>
            <a:r>
              <a:rPr lang="en-GB" sz="1200" b="1" dirty="0">
                <a:solidFill>
                  <a:schemeClr val="bg1"/>
                </a:solidFill>
              </a:rPr>
              <a:t>Vision – ‘passionate about changing &amp; saving lives’</a:t>
            </a:r>
          </a:p>
          <a:p>
            <a:r>
              <a:rPr lang="en-GB" sz="1200" b="1" dirty="0">
                <a:solidFill>
                  <a:schemeClr val="bg1"/>
                </a:solidFill>
              </a:rPr>
              <a:t>Priorities</a:t>
            </a:r>
          </a:p>
          <a:p>
            <a:pPr marL="228600" indent="-228600">
              <a:buFontTx/>
              <a:buAutoNum type="arabicPeriod"/>
            </a:pPr>
            <a:r>
              <a:rPr lang="en-GB" sz="1200" b="1" dirty="0">
                <a:solidFill>
                  <a:schemeClr val="bg1"/>
                </a:solidFill>
              </a:rPr>
              <a:t>Making safer &amp; healthier choices</a:t>
            </a:r>
          </a:p>
          <a:p>
            <a:pPr marL="228600" indent="-228600">
              <a:buFontTx/>
              <a:buAutoNum type="arabicPeriod"/>
            </a:pPr>
            <a:r>
              <a:rPr lang="en-GB" sz="1200" b="1" dirty="0">
                <a:solidFill>
                  <a:schemeClr val="bg1"/>
                </a:solidFill>
              </a:rPr>
              <a:t>Protecting you &amp; the environment from harm</a:t>
            </a:r>
          </a:p>
          <a:p>
            <a:pPr marL="228600" indent="-228600">
              <a:buFontTx/>
              <a:buAutoNum type="arabicPeriod"/>
            </a:pPr>
            <a:r>
              <a:rPr lang="en-GB" sz="1200" b="1" dirty="0">
                <a:solidFill>
                  <a:schemeClr val="bg1"/>
                </a:solidFill>
              </a:rPr>
              <a:t>Being there when you need us</a:t>
            </a:r>
          </a:p>
          <a:p>
            <a:pPr marL="228600" indent="-228600">
              <a:buFontTx/>
              <a:buAutoNum type="arabicPeriod"/>
            </a:pPr>
            <a:r>
              <a:rPr lang="en-GB" sz="1200" b="1" dirty="0">
                <a:solidFill>
                  <a:schemeClr val="bg1"/>
                </a:solidFill>
              </a:rPr>
              <a:t>Making every penny count</a:t>
            </a:r>
          </a:p>
          <a:p>
            <a:pPr marL="228600" indent="-228600">
              <a:buFontTx/>
              <a:buAutoNum type="arabicPeriod"/>
            </a:pPr>
            <a:endParaRPr lang="en-GB" sz="1200" b="1" dirty="0">
              <a:solidFill>
                <a:schemeClr val="bg1"/>
              </a:solidFill>
            </a:endParaRPr>
          </a:p>
          <a:p>
            <a:pPr marL="228600" indent="-228600">
              <a:buFont typeface="Arial" panose="020B0604020202020204" pitchFamily="34" charset="0"/>
              <a:buChar char="•"/>
            </a:pPr>
            <a:r>
              <a:rPr lang="en-GB" sz="1200" b="1" dirty="0">
                <a:solidFill>
                  <a:schemeClr val="bg1"/>
                </a:solidFill>
              </a:rPr>
              <a:t>Functional reviews informed the design &amp; development of the new structure</a:t>
            </a:r>
          </a:p>
          <a:p>
            <a:pPr marL="228600" indent="-228600">
              <a:buFont typeface="Arial" panose="020B0604020202020204" pitchFamily="34" charset="0"/>
              <a:buChar char="•"/>
            </a:pPr>
            <a:r>
              <a:rPr lang="en-GB" sz="1200" b="1" dirty="0">
                <a:solidFill>
                  <a:schemeClr val="bg1"/>
                </a:solidFill>
              </a:rPr>
              <a:t>Staff appointed to the new structure</a:t>
            </a:r>
          </a:p>
        </p:txBody>
      </p:sp>
      <p:sp>
        <p:nvSpPr>
          <p:cNvPr id="9" name="Footer Placeholder 8"/>
          <p:cNvSpPr>
            <a:spLocks noGrp="1"/>
          </p:cNvSpPr>
          <p:nvPr>
            <p:ph type="ftr" sz="quarter" idx="11"/>
            <p:custDataLst>
              <p:tags r:id="rId1"/>
            </p:custDataLst>
          </p:nvPr>
        </p:nvSpPr>
        <p:spPr>
          <a:xfrm>
            <a:off x="0" y="6356351"/>
            <a:ext cx="30861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104937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307" y="2132856"/>
            <a:ext cx="1648437" cy="28270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black"/>
                </a:solidFill>
              </a:rPr>
              <a:t>DWFRS</a:t>
            </a:r>
          </a:p>
        </p:txBody>
      </p:sp>
      <p:sp>
        <p:nvSpPr>
          <p:cNvPr id="3" name="Right Arrow 2"/>
          <p:cNvSpPr/>
          <p:nvPr/>
        </p:nvSpPr>
        <p:spPr>
          <a:xfrm>
            <a:off x="2258737" y="2114026"/>
            <a:ext cx="3969447" cy="2827090"/>
          </a:xfrm>
          <a:prstGeom prst="rightArrow">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black"/>
                </a:solidFill>
              </a:rPr>
              <a:t> Transformation</a:t>
            </a:r>
          </a:p>
          <a:p>
            <a:pPr algn="ctr"/>
            <a:r>
              <a:rPr lang="en-GB" sz="3600" dirty="0">
                <a:solidFill>
                  <a:prstClr val="black"/>
                </a:solidFill>
              </a:rPr>
              <a:t>journey</a:t>
            </a:r>
          </a:p>
        </p:txBody>
      </p:sp>
      <p:sp>
        <p:nvSpPr>
          <p:cNvPr id="4" name="Oval 3"/>
          <p:cNvSpPr/>
          <p:nvPr/>
        </p:nvSpPr>
        <p:spPr>
          <a:xfrm>
            <a:off x="6228184" y="2114026"/>
            <a:ext cx="2664296" cy="28270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Successful &amp; high achieving organisation</a:t>
            </a:r>
          </a:p>
        </p:txBody>
      </p:sp>
      <p:sp>
        <p:nvSpPr>
          <p:cNvPr id="5" name="Rectangle 4"/>
          <p:cNvSpPr/>
          <p:nvPr/>
        </p:nvSpPr>
        <p:spPr>
          <a:xfrm>
            <a:off x="610299" y="603833"/>
            <a:ext cx="7210338" cy="687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prstClr val="black"/>
                </a:solidFill>
              </a:rPr>
              <a:t>Transformational Change</a:t>
            </a:r>
          </a:p>
        </p:txBody>
      </p:sp>
      <p:sp>
        <p:nvSpPr>
          <p:cNvPr id="6" name="Rectangle 5"/>
          <p:cNvSpPr/>
          <p:nvPr/>
        </p:nvSpPr>
        <p:spPr>
          <a:xfrm>
            <a:off x="956345" y="2282757"/>
            <a:ext cx="956345" cy="293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April 16</a:t>
            </a:r>
          </a:p>
        </p:txBody>
      </p:sp>
      <p:sp>
        <p:nvSpPr>
          <p:cNvPr id="7" name="Rectangle 6"/>
          <p:cNvSpPr/>
          <p:nvPr/>
        </p:nvSpPr>
        <p:spPr>
          <a:xfrm>
            <a:off x="7147421" y="2390865"/>
            <a:ext cx="956345" cy="293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April 20 </a:t>
            </a:r>
          </a:p>
        </p:txBody>
      </p:sp>
      <p:sp>
        <p:nvSpPr>
          <p:cNvPr id="8" name="TextBox 7"/>
          <p:cNvSpPr txBox="1"/>
          <p:nvPr/>
        </p:nvSpPr>
        <p:spPr>
          <a:xfrm>
            <a:off x="956344" y="5661248"/>
            <a:ext cx="7147421" cy="369332"/>
          </a:xfrm>
          <a:prstGeom prst="rect">
            <a:avLst/>
          </a:prstGeom>
          <a:noFill/>
        </p:spPr>
        <p:txBody>
          <a:bodyPr wrap="square" rtlCol="0">
            <a:spAutoFit/>
          </a:bodyPr>
          <a:lstStyle/>
          <a:p>
            <a:r>
              <a:rPr lang="en-GB" b="1" i="1" dirty="0">
                <a:solidFill>
                  <a:schemeClr val="accent1">
                    <a:lumMod val="75000"/>
                  </a:schemeClr>
                </a:solidFill>
                <a:latin typeface="Arial" panose="020B0604020202020204" pitchFamily="34" charset="0"/>
                <a:cs typeface="Arial" panose="020B0604020202020204" pitchFamily="34" charset="0"/>
              </a:rPr>
              <a:t>Good                                                                                         Great</a:t>
            </a:r>
          </a:p>
        </p:txBody>
      </p:sp>
      <p:cxnSp>
        <p:nvCxnSpPr>
          <p:cNvPr id="10" name="Straight Arrow Connector 9"/>
          <p:cNvCxnSpPr/>
          <p:nvPr/>
        </p:nvCxnSpPr>
        <p:spPr>
          <a:xfrm>
            <a:off x="1763688" y="5845914"/>
            <a:ext cx="55446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custDataLst>
              <p:tags r:id="rId1"/>
            </p:custDataLst>
          </p:nvPr>
        </p:nvSpPr>
        <p:spPr>
          <a:xfrm>
            <a:off x="0" y="6356351"/>
            <a:ext cx="30861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2477809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936104"/>
          </a:xfrm>
        </p:spPr>
        <p:txBody>
          <a:bodyPr>
            <a:normAutofit fontScale="90000"/>
          </a:bodyPr>
          <a:lstStyle/>
          <a:p>
            <a:pPr algn="ctr"/>
            <a:r>
              <a:rPr lang="en-GB" b="1" dirty="0">
                <a:solidFill>
                  <a:schemeClr val="accent1">
                    <a:lumMod val="75000"/>
                  </a:schemeClr>
                </a:solidFill>
                <a:effectLst>
                  <a:outerShdw blurRad="38100" dist="38100" dir="2700000" algn="tl">
                    <a:srgbClr val="000000">
                      <a:alpha val="43137"/>
                    </a:srgbClr>
                  </a:outerShdw>
                </a:effectLst>
                <a:latin typeface="+mn-lt"/>
              </a:rPr>
              <a:t>Why now Transformational Change?</a:t>
            </a:r>
          </a:p>
        </p:txBody>
      </p:sp>
      <p:sp>
        <p:nvSpPr>
          <p:cNvPr id="3" name="Content Placeholder 2"/>
          <p:cNvSpPr>
            <a:spLocks noGrp="1"/>
          </p:cNvSpPr>
          <p:nvPr>
            <p:ph sz="half" idx="1"/>
          </p:nvPr>
        </p:nvSpPr>
        <p:spPr>
          <a:xfrm>
            <a:off x="323528" y="1124744"/>
            <a:ext cx="8640960" cy="5544616"/>
          </a:xfrm>
        </p:spPr>
        <p:txBody>
          <a:bodyPr>
            <a:normAutofit fontScale="85000" lnSpcReduction="20000"/>
          </a:bodyPr>
          <a:lstStyle/>
          <a:p>
            <a:r>
              <a:rPr lang="en-GB" dirty="0"/>
              <a:t>Continuing austerity measures across the Public Sector</a:t>
            </a:r>
          </a:p>
          <a:p>
            <a:r>
              <a:rPr lang="en-GB" dirty="0"/>
              <a:t>Changing customer / stakeholder expectations </a:t>
            </a:r>
          </a:p>
          <a:p>
            <a:r>
              <a:rPr lang="en-GB" dirty="0"/>
              <a:t>New performance challenges</a:t>
            </a:r>
          </a:p>
          <a:p>
            <a:r>
              <a:rPr lang="en-GB" dirty="0"/>
              <a:t>New solutions needed, requiring innovation &amp; creativity</a:t>
            </a:r>
          </a:p>
          <a:p>
            <a:r>
              <a:rPr lang="en-GB" dirty="0"/>
              <a:t>Transformational change therefore needs to be </a:t>
            </a:r>
            <a:r>
              <a:rPr lang="en-GB" b="1" dirty="0"/>
              <a:t>organisation-wide</a:t>
            </a:r>
          </a:p>
          <a:p>
            <a:endParaRPr lang="en-GB" dirty="0"/>
          </a:p>
          <a:p>
            <a:pPr marL="0" indent="0">
              <a:buNone/>
            </a:pPr>
            <a:r>
              <a:rPr lang="en-GB" sz="4300" b="1" dirty="0">
                <a:solidFill>
                  <a:schemeClr val="accent1">
                    <a:lumMod val="75000"/>
                  </a:schemeClr>
                </a:solidFill>
                <a:effectLst>
                  <a:outerShdw blurRad="38100" dist="38100" dir="2700000" algn="tl">
                    <a:srgbClr val="000000">
                      <a:alpha val="43137"/>
                    </a:srgbClr>
                  </a:outerShdw>
                </a:effectLst>
              </a:rPr>
              <a:t>    What do we need to do?</a:t>
            </a:r>
          </a:p>
          <a:p>
            <a:r>
              <a:rPr lang="en-GB" dirty="0"/>
              <a:t>Develop a high performance &amp; constructive culture</a:t>
            </a:r>
          </a:p>
          <a:p>
            <a:r>
              <a:rPr lang="en-GB" dirty="0"/>
              <a:t>Take a learning organisation approach</a:t>
            </a:r>
          </a:p>
          <a:p>
            <a:r>
              <a:rPr lang="en-GB" dirty="0"/>
              <a:t>Boost transformational capacity – “invest to save”</a:t>
            </a:r>
          </a:p>
          <a:p>
            <a:r>
              <a:rPr lang="en-GB" dirty="0"/>
              <a:t>Encourage &amp; maximise the cross fertilisation of ideas &amp; talent</a:t>
            </a:r>
          </a:p>
          <a:p>
            <a:r>
              <a:rPr lang="en-GB" dirty="0"/>
              <a:t>Identify priority cross cutting themes &amp; pool resources to deliver</a:t>
            </a:r>
          </a:p>
          <a:p>
            <a:r>
              <a:rPr lang="en-GB" dirty="0"/>
              <a:t>Share knowledge &amp; skills across the sector &amp; identify “best practice”</a:t>
            </a:r>
          </a:p>
        </p:txBody>
      </p:sp>
      <p:sp>
        <p:nvSpPr>
          <p:cNvPr id="4" name="Footer Placeholder 3"/>
          <p:cNvSpPr>
            <a:spLocks noGrp="1"/>
          </p:cNvSpPr>
          <p:nvPr>
            <p:ph type="ftr" sz="quarter" idx="11"/>
            <p:custDataLst>
              <p:tags r:id="rId1"/>
            </p:custDataLst>
          </p:nvPr>
        </p:nvSpPr>
        <p:spPr>
          <a:xfrm>
            <a:off x="0" y="6356351"/>
            <a:ext cx="30861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3501278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6950287"/>
              </p:ext>
            </p:extLst>
          </p:nvPr>
        </p:nvGraphicFramePr>
        <p:xfrm>
          <a:off x="539552" y="692695"/>
          <a:ext cx="8064895" cy="5438687"/>
        </p:xfrm>
        <a:graphic>
          <a:graphicData uri="http://schemas.openxmlformats.org/drawingml/2006/table">
            <a:tbl>
              <a:tblPr firstRow="1" bandRow="1">
                <a:tableStyleId>{5C22544A-7EE6-4342-B048-85BDC9FD1C3A}</a:tableStyleId>
              </a:tblPr>
              <a:tblGrid>
                <a:gridCol w="1623570">
                  <a:extLst>
                    <a:ext uri="{9D8B030D-6E8A-4147-A177-3AD203B41FA5}">
                      <a16:colId xmlns="" xmlns:a16="http://schemas.microsoft.com/office/drawing/2014/main" val="4025579039"/>
                    </a:ext>
                  </a:extLst>
                </a:gridCol>
                <a:gridCol w="3056950">
                  <a:extLst>
                    <a:ext uri="{9D8B030D-6E8A-4147-A177-3AD203B41FA5}">
                      <a16:colId xmlns="" xmlns:a16="http://schemas.microsoft.com/office/drawing/2014/main" val="2140934266"/>
                    </a:ext>
                  </a:extLst>
                </a:gridCol>
                <a:gridCol w="3384375">
                  <a:extLst>
                    <a:ext uri="{9D8B030D-6E8A-4147-A177-3AD203B41FA5}">
                      <a16:colId xmlns="" xmlns:a16="http://schemas.microsoft.com/office/drawing/2014/main" val="284146635"/>
                    </a:ext>
                  </a:extLst>
                </a:gridCol>
              </a:tblGrid>
              <a:tr h="470136">
                <a:tc>
                  <a:txBody>
                    <a:bodyPr/>
                    <a:lstStyle/>
                    <a:p>
                      <a:pPr algn="ctr"/>
                      <a:endParaRPr lang="en-GB" b="1" dirty="0"/>
                    </a:p>
                  </a:txBody>
                  <a:tcPr marL="68580" marR="68580"/>
                </a:tc>
                <a:tc>
                  <a:txBody>
                    <a:bodyPr/>
                    <a:lstStyle/>
                    <a:p>
                      <a:pPr algn="ctr"/>
                      <a:r>
                        <a:rPr lang="en-GB" b="1" dirty="0"/>
                        <a:t>Transactional Change</a:t>
                      </a:r>
                    </a:p>
                  </a:txBody>
                  <a:tcPr marL="68580" marR="68580"/>
                </a:tc>
                <a:tc>
                  <a:txBody>
                    <a:bodyPr/>
                    <a:lstStyle/>
                    <a:p>
                      <a:pPr algn="ctr"/>
                      <a:r>
                        <a:rPr lang="en-GB" b="1" dirty="0"/>
                        <a:t>Transformational Change</a:t>
                      </a:r>
                    </a:p>
                  </a:txBody>
                  <a:tcPr marL="68580" marR="68580"/>
                </a:tc>
                <a:extLst>
                  <a:ext uri="{0D108BD9-81ED-4DB2-BD59-A6C34878D82A}">
                    <a16:rowId xmlns="" xmlns:a16="http://schemas.microsoft.com/office/drawing/2014/main" val="1144860233"/>
                  </a:ext>
                </a:extLst>
              </a:tr>
              <a:tr h="474143">
                <a:tc>
                  <a:txBody>
                    <a:bodyPr/>
                    <a:lstStyle/>
                    <a:p>
                      <a:r>
                        <a:rPr lang="en-GB" b="1" dirty="0">
                          <a:solidFill>
                            <a:srgbClr val="7030A0"/>
                          </a:solidFill>
                        </a:rPr>
                        <a:t>Leadership</a:t>
                      </a:r>
                      <a:endParaRPr lang="en-GB" dirty="0"/>
                    </a:p>
                  </a:txBody>
                  <a:tcPr marL="68580" marR="68580"/>
                </a:tc>
                <a:tc>
                  <a:txBody>
                    <a:bodyPr/>
                    <a:lstStyle/>
                    <a:p>
                      <a:r>
                        <a:rPr lang="en-GB" dirty="0"/>
                        <a:t>is responsive</a:t>
                      </a:r>
                    </a:p>
                  </a:txBody>
                  <a:tcPr marL="68580" marR="68580"/>
                </a:tc>
                <a:tc>
                  <a:txBody>
                    <a:bodyPr/>
                    <a:lstStyle/>
                    <a:p>
                      <a:r>
                        <a:rPr lang="en-GB" b="0" dirty="0"/>
                        <a:t>is </a:t>
                      </a:r>
                      <a:r>
                        <a:rPr lang="en-GB" b="1" dirty="0"/>
                        <a:t>Proactive</a:t>
                      </a:r>
                    </a:p>
                  </a:txBody>
                  <a:tcPr marL="68580" marR="68580"/>
                </a:tc>
                <a:extLst>
                  <a:ext uri="{0D108BD9-81ED-4DB2-BD59-A6C34878D82A}">
                    <a16:rowId xmlns="" xmlns:a16="http://schemas.microsoft.com/office/drawing/2014/main" val="584394661"/>
                  </a:ext>
                </a:extLst>
              </a:tr>
              <a:tr h="711905">
                <a:tc>
                  <a:txBody>
                    <a:bodyPr/>
                    <a:lstStyle/>
                    <a:p>
                      <a:r>
                        <a:rPr lang="en-GB" b="1" dirty="0">
                          <a:solidFill>
                            <a:srgbClr val="7030A0"/>
                          </a:solidFill>
                        </a:rPr>
                        <a:t>Focus</a:t>
                      </a:r>
                      <a:endParaRPr lang="en-GB" dirty="0"/>
                    </a:p>
                  </a:txBody>
                  <a:tcPr marL="68580" marR="68580"/>
                </a:tc>
                <a:tc>
                  <a:txBody>
                    <a:bodyPr/>
                    <a:lstStyle/>
                    <a:p>
                      <a:r>
                        <a:rPr lang="en-GB" baseline="0" dirty="0"/>
                        <a:t>is on solving problems; delivering defined results</a:t>
                      </a:r>
                      <a:endParaRPr lang="en-GB" dirty="0"/>
                    </a:p>
                  </a:txBody>
                  <a:tcPr marL="68580" marR="68580"/>
                </a:tc>
                <a:tc>
                  <a:txBody>
                    <a:bodyPr/>
                    <a:lstStyle/>
                    <a:p>
                      <a:r>
                        <a:rPr lang="en-GB" dirty="0"/>
                        <a:t>on setting stage for revelation; delivering </a:t>
                      </a:r>
                      <a:r>
                        <a:rPr lang="en-GB" b="1" dirty="0"/>
                        <a:t>innovations</a:t>
                      </a:r>
                    </a:p>
                  </a:txBody>
                  <a:tcPr marL="68580" marR="68580"/>
                </a:tc>
                <a:extLst>
                  <a:ext uri="{0D108BD9-81ED-4DB2-BD59-A6C34878D82A}">
                    <a16:rowId xmlns="" xmlns:a16="http://schemas.microsoft.com/office/drawing/2014/main" val="791047787"/>
                  </a:ext>
                </a:extLst>
              </a:tr>
              <a:tr h="1080120">
                <a:tc>
                  <a:txBody>
                    <a:bodyPr/>
                    <a:lstStyle/>
                    <a:p>
                      <a:r>
                        <a:rPr lang="en-GB" b="1" dirty="0">
                          <a:solidFill>
                            <a:srgbClr val="7030A0"/>
                          </a:solidFill>
                        </a:rPr>
                        <a:t>Process</a:t>
                      </a:r>
                      <a:endParaRPr lang="en-GB" dirty="0"/>
                    </a:p>
                  </a:txBody>
                  <a:tcPr marL="68580" marR="68580"/>
                </a:tc>
                <a:tc>
                  <a:txBody>
                    <a:bodyPr/>
                    <a:lstStyle/>
                    <a:p>
                      <a:r>
                        <a:rPr lang="en-GB" dirty="0"/>
                        <a:t>works within the existing  organisational culture</a:t>
                      </a:r>
                    </a:p>
                  </a:txBody>
                  <a:tcPr marL="68580" marR="68580"/>
                </a:tc>
                <a:tc>
                  <a:txBody>
                    <a:bodyPr/>
                    <a:lstStyle/>
                    <a:p>
                      <a:r>
                        <a:rPr lang="en-GB" dirty="0"/>
                        <a:t>to change the organisational </a:t>
                      </a:r>
                      <a:r>
                        <a:rPr lang="en-GB" b="1" dirty="0"/>
                        <a:t>culture</a:t>
                      </a:r>
                      <a:r>
                        <a:rPr lang="en-GB" dirty="0"/>
                        <a:t> by involving staff &amp;  implementing</a:t>
                      </a:r>
                      <a:r>
                        <a:rPr lang="en-GB" baseline="0" dirty="0"/>
                        <a:t> new ideas</a:t>
                      </a:r>
                      <a:endParaRPr lang="en-GB" dirty="0"/>
                    </a:p>
                  </a:txBody>
                  <a:tcPr marL="68580" marR="68580"/>
                </a:tc>
                <a:extLst>
                  <a:ext uri="{0D108BD9-81ED-4DB2-BD59-A6C34878D82A}">
                    <a16:rowId xmlns="" xmlns:a16="http://schemas.microsoft.com/office/drawing/2014/main" val="2484903706"/>
                  </a:ext>
                </a:extLst>
              </a:tr>
              <a:tr h="980227">
                <a:tc>
                  <a:txBody>
                    <a:bodyPr/>
                    <a:lstStyle/>
                    <a:p>
                      <a:r>
                        <a:rPr lang="en-GB" b="1" dirty="0">
                          <a:solidFill>
                            <a:srgbClr val="7030A0"/>
                          </a:solidFill>
                        </a:rPr>
                        <a:t>Participation</a:t>
                      </a:r>
                      <a:endParaRPr lang="en-GB" dirty="0"/>
                    </a:p>
                  </a:txBody>
                  <a:tcPr marL="68580" marR="68580"/>
                </a:tc>
                <a:tc>
                  <a:txBody>
                    <a:bodyPr/>
                    <a:lstStyle/>
                    <a:p>
                      <a:r>
                        <a:rPr lang="en-GB" dirty="0"/>
                        <a:t>is by pushing employees through reward and punishment</a:t>
                      </a:r>
                    </a:p>
                  </a:txBody>
                  <a:tcPr marL="68580" marR="68580"/>
                </a:tc>
                <a:tc>
                  <a:txBody>
                    <a:bodyPr/>
                    <a:lstStyle/>
                    <a:p>
                      <a:r>
                        <a:rPr lang="en-GB" dirty="0"/>
                        <a:t>by pulling employees through </a:t>
                      </a:r>
                      <a:r>
                        <a:rPr lang="en-GB" b="1" dirty="0">
                          <a:solidFill>
                            <a:schemeClr val="tx1"/>
                          </a:solidFill>
                        </a:rPr>
                        <a:t>motivation</a:t>
                      </a:r>
                      <a:r>
                        <a:rPr lang="en-GB" dirty="0"/>
                        <a:t> and </a:t>
                      </a:r>
                      <a:r>
                        <a:rPr lang="en-GB" b="1" dirty="0"/>
                        <a:t>empowerment</a:t>
                      </a:r>
                    </a:p>
                  </a:txBody>
                  <a:tcPr marL="68580" marR="68580"/>
                </a:tc>
                <a:extLst>
                  <a:ext uri="{0D108BD9-81ED-4DB2-BD59-A6C34878D82A}">
                    <a16:rowId xmlns="" xmlns:a16="http://schemas.microsoft.com/office/drawing/2014/main" val="3750946221"/>
                  </a:ext>
                </a:extLst>
              </a:tr>
              <a:tr h="1035997">
                <a:tc>
                  <a:txBody>
                    <a:bodyPr/>
                    <a:lstStyle/>
                    <a:p>
                      <a:r>
                        <a:rPr lang="en-GB" b="1" dirty="0">
                          <a:solidFill>
                            <a:srgbClr val="7030A0"/>
                          </a:solidFill>
                        </a:rPr>
                        <a:t>Motivates</a:t>
                      </a:r>
                      <a:endParaRPr lang="en-GB" dirty="0"/>
                    </a:p>
                  </a:txBody>
                  <a:tcPr marL="68580" marR="68580"/>
                </a:tc>
                <a:tc>
                  <a:txBody>
                    <a:bodyPr/>
                    <a:lstStyle/>
                    <a:p>
                      <a:r>
                        <a:rPr lang="en-GB" dirty="0"/>
                        <a:t>followers by appealing to their own self-interest</a:t>
                      </a:r>
                    </a:p>
                  </a:txBody>
                  <a:tcPr marL="68580" marR="68580"/>
                </a:tc>
                <a:tc>
                  <a:txBody>
                    <a:bodyPr/>
                    <a:lstStyle/>
                    <a:p>
                      <a:r>
                        <a:rPr lang="en-GB" dirty="0"/>
                        <a:t>by encouraging them to transcend their own interests for those of the </a:t>
                      </a:r>
                      <a:r>
                        <a:rPr lang="en-GB" b="1" dirty="0"/>
                        <a:t>team / Service</a:t>
                      </a:r>
                    </a:p>
                  </a:txBody>
                  <a:tcPr marL="68580" marR="68580"/>
                </a:tc>
                <a:extLst>
                  <a:ext uri="{0D108BD9-81ED-4DB2-BD59-A6C34878D82A}">
                    <a16:rowId xmlns="" xmlns:a16="http://schemas.microsoft.com/office/drawing/2014/main" val="4176777058"/>
                  </a:ext>
                </a:extLst>
              </a:tr>
              <a:tr h="686159">
                <a:tc>
                  <a:txBody>
                    <a:bodyPr/>
                    <a:lstStyle/>
                    <a:p>
                      <a:r>
                        <a:rPr lang="en-GB" b="1" dirty="0">
                          <a:solidFill>
                            <a:srgbClr val="7030A0"/>
                          </a:solidFill>
                        </a:rPr>
                        <a:t>Commitment</a:t>
                      </a:r>
                      <a:endParaRPr lang="en-GB" dirty="0"/>
                    </a:p>
                  </a:txBody>
                  <a:tcPr marL="68580" marR="68580"/>
                </a:tc>
                <a:tc>
                  <a:txBody>
                    <a:bodyPr/>
                    <a:lstStyle/>
                    <a:p>
                      <a:r>
                        <a:rPr lang="en-GB" dirty="0"/>
                        <a:t>is buy-in and sign-off</a:t>
                      </a:r>
                    </a:p>
                  </a:txBody>
                  <a:tcPr marL="68580" marR="68580"/>
                </a:tc>
                <a:tc>
                  <a:txBody>
                    <a:bodyPr/>
                    <a:lstStyle/>
                    <a:p>
                      <a:r>
                        <a:rPr lang="en-GB" dirty="0"/>
                        <a:t>built on </a:t>
                      </a:r>
                      <a:r>
                        <a:rPr lang="en-GB" b="1" dirty="0"/>
                        <a:t>trust</a:t>
                      </a:r>
                      <a:r>
                        <a:rPr lang="en-GB" dirty="0"/>
                        <a:t>; invested in process</a:t>
                      </a:r>
                    </a:p>
                  </a:txBody>
                  <a:tcPr marL="68580" marR="68580"/>
                </a:tc>
                <a:extLst>
                  <a:ext uri="{0D108BD9-81ED-4DB2-BD59-A6C34878D82A}">
                    <a16:rowId xmlns="" xmlns:a16="http://schemas.microsoft.com/office/drawing/2014/main" val="2222230445"/>
                  </a:ext>
                </a:extLst>
              </a:tr>
            </a:tbl>
          </a:graphicData>
        </a:graphic>
      </p:graphicFrame>
      <p:sp>
        <p:nvSpPr>
          <p:cNvPr id="3" name="Right Arrow 2"/>
          <p:cNvSpPr/>
          <p:nvPr/>
        </p:nvSpPr>
        <p:spPr>
          <a:xfrm>
            <a:off x="5076056" y="764704"/>
            <a:ext cx="371595" cy="30060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   </a:t>
            </a:r>
          </a:p>
        </p:txBody>
      </p:sp>
      <p:sp>
        <p:nvSpPr>
          <p:cNvPr id="4" name="Footer Placeholder 3"/>
          <p:cNvSpPr>
            <a:spLocks noGrp="1"/>
          </p:cNvSpPr>
          <p:nvPr>
            <p:ph type="ftr" sz="quarter" idx="11"/>
            <p:custDataLst>
              <p:tags r:id="rId1"/>
            </p:custDataLst>
          </p:nvPr>
        </p:nvSpPr>
        <p:spPr>
          <a:xfrm>
            <a:off x="0" y="6356351"/>
            <a:ext cx="30861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2896057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6" y="274638"/>
            <a:ext cx="8928992" cy="1143000"/>
          </a:xfrm>
        </p:spPr>
        <p:txBody>
          <a:bodyPr>
            <a:normAutofit fontScale="90000"/>
          </a:bodyPr>
          <a:lstStyle/>
          <a:p>
            <a:r>
              <a:rPr lang="en-GB"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Features of a constructive culture</a:t>
            </a:r>
            <a:endParaRPr lang="en-GB" dirty="0"/>
          </a:p>
        </p:txBody>
      </p:sp>
      <p:sp>
        <p:nvSpPr>
          <p:cNvPr id="3" name="Content Placeholder 2"/>
          <p:cNvSpPr>
            <a:spLocks noGrp="1"/>
          </p:cNvSpPr>
          <p:nvPr>
            <p:ph idx="1"/>
          </p:nvPr>
        </p:nvSpPr>
        <p:spPr>
          <a:xfrm>
            <a:off x="457200" y="1600204"/>
            <a:ext cx="8229600" cy="4925140"/>
          </a:xfrm>
        </p:spPr>
        <p:txBody>
          <a:bodyPr>
            <a:normAutofit fontScale="92500" lnSpcReduction="10000"/>
          </a:bodyPr>
          <a:lstStyle/>
          <a:p>
            <a:r>
              <a:rPr lang="en-GB" dirty="0"/>
              <a:t>Staff fully engaged   (</a:t>
            </a:r>
            <a:r>
              <a:rPr lang="en-GB" i="1" dirty="0">
                <a:solidFill>
                  <a:srgbClr val="0070C0"/>
                </a:solidFill>
              </a:rPr>
              <a:t>highlighted within DWFRS new Employment Engagement Strategy</a:t>
            </a:r>
            <a:r>
              <a:rPr lang="en-GB" dirty="0"/>
              <a:t>)</a:t>
            </a:r>
          </a:p>
          <a:p>
            <a:r>
              <a:rPr lang="en-GB" dirty="0"/>
              <a:t>Staff encouraged to work to their full potential</a:t>
            </a:r>
          </a:p>
          <a:p>
            <a:r>
              <a:rPr lang="en-GB" dirty="0"/>
              <a:t>High levels of motivation, satisfaction, team-work, with a focus on service quality outcomes (not tasks)</a:t>
            </a:r>
          </a:p>
          <a:p>
            <a:r>
              <a:rPr lang="en-GB" dirty="0"/>
              <a:t>Quality is valued over quantity</a:t>
            </a:r>
          </a:p>
          <a:p>
            <a:r>
              <a:rPr lang="en-GB" dirty="0"/>
              <a:t>Creativity is valued over conformity</a:t>
            </a:r>
          </a:p>
          <a:p>
            <a:r>
              <a:rPr lang="en-GB" dirty="0"/>
              <a:t>Co-operation is believed to lead to better results than competition (one service – one team)</a:t>
            </a:r>
          </a:p>
          <a:p>
            <a:r>
              <a:rPr lang="en-GB" dirty="0"/>
              <a:t>Inspirational, authentic leadership exists</a:t>
            </a:r>
          </a:p>
          <a:p>
            <a:r>
              <a:rPr lang="en-GB" dirty="0"/>
              <a:t>Employees feel empowered and trusted</a:t>
            </a:r>
          </a:p>
          <a:p>
            <a:r>
              <a:rPr lang="en-GB" dirty="0"/>
              <a:t>Focus on continuous improvement and “can do”</a:t>
            </a:r>
          </a:p>
        </p:txBody>
      </p:sp>
      <p:sp>
        <p:nvSpPr>
          <p:cNvPr id="4" name="Footer Placeholder 3"/>
          <p:cNvSpPr>
            <a:spLocks noGrp="1"/>
          </p:cNvSpPr>
          <p:nvPr>
            <p:ph type="ftr" sz="quarter" idx="11"/>
            <p:custDataLst>
              <p:tags r:id="rId1"/>
            </p:custDataLst>
          </p:nvPr>
        </p:nvSpPr>
        <p:spPr>
          <a:xfrm>
            <a:off x="0" y="6356351"/>
            <a:ext cx="30861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1644488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0" y="2057400"/>
            <a:ext cx="4572000" cy="27432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3560" y="202332"/>
            <a:ext cx="7556880" cy="6453336"/>
          </a:xfrm>
          <a:prstGeom prst="rect">
            <a:avLst/>
          </a:prstGeom>
        </p:spPr>
      </p:pic>
      <p:sp>
        <p:nvSpPr>
          <p:cNvPr id="4" name="Footer Placeholder 3"/>
          <p:cNvSpPr>
            <a:spLocks noGrp="1"/>
          </p:cNvSpPr>
          <p:nvPr>
            <p:ph type="ftr" sz="quarter" idx="11"/>
            <p:custDataLst>
              <p:tags r:id="rId1"/>
            </p:custDataLst>
          </p:nvPr>
        </p:nvSpPr>
        <p:spPr>
          <a:xfrm>
            <a:off x="0" y="6356356"/>
            <a:ext cx="2895600" cy="365125"/>
          </a:xfrm>
        </p:spPr>
        <p:txBody>
          <a:bodyPr/>
          <a:lstStyle/>
          <a:p>
            <a:pPr algn="l"/>
            <a:r>
              <a:rPr lang="en-GB" smtClean="0">
                <a:solidFill>
                  <a:srgbClr val="000000"/>
                </a:solidFill>
                <a:latin typeface="Times New Roman"/>
              </a:rPr>
              <a:t> </a:t>
            </a:r>
            <a:endParaRPr lang="en-GB">
              <a:solidFill>
                <a:srgbClr val="000000"/>
              </a:solidFill>
              <a:latin typeface="Times New Roman"/>
            </a:endParaRPr>
          </a:p>
        </p:txBody>
      </p:sp>
    </p:spTree>
    <p:extLst>
      <p:ext uri="{BB962C8B-B14F-4D97-AF65-F5344CB8AC3E}">
        <p14:creationId xmlns:p14="http://schemas.microsoft.com/office/powerpoint/2010/main" val="30397707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4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59.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0.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1.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2.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3.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4.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65.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WFire PowerPoint Template">
  <a:themeElements>
    <a:clrScheme name="DWFire">
      <a:dk1>
        <a:srgbClr val="1F497D"/>
      </a:dk1>
      <a:lt1>
        <a:sysClr val="window" lastClr="FFFFFF"/>
      </a:lt1>
      <a:dk2>
        <a:srgbClr val="C00000"/>
      </a:dk2>
      <a:lt2>
        <a:srgbClr val="D8D8D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18455a8-4938-4883-8194-69bbfa3b62a9">
  <element uid="id_protective_marking_new_item_1" value=""/>
  <element uid="5d564110-437f-4ca3-a358-fcbfad0f2a5d" value=""/>
</sisl>
</file>

<file path=customXml/itemProps1.xml><?xml version="1.0" encoding="utf-8"?>
<ds:datastoreItem xmlns:ds="http://schemas.openxmlformats.org/officeDocument/2006/customXml" ds:itemID="{E4FD8C43-3085-4E63-93A3-8E0E27F446E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2376</TotalTime>
  <Words>979</Words>
  <Application>Microsoft Office PowerPoint</Application>
  <PresentationFormat>On-screen Show (4:3)</PresentationFormat>
  <Paragraphs>228</Paragraphs>
  <Slides>17</Slides>
  <Notes>17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Office Theme</vt:lpstr>
      <vt:lpstr>DWFire PowerPoint Template</vt:lpstr>
      <vt:lpstr>2_Office Theme</vt:lpstr>
      <vt:lpstr>People &amp;  Organisational Development</vt:lpstr>
      <vt:lpstr>Organisational  Development </vt:lpstr>
      <vt:lpstr>Future improvement</vt:lpstr>
      <vt:lpstr>PowerPoint Presentation</vt:lpstr>
      <vt:lpstr>PowerPoint Presentation</vt:lpstr>
      <vt:lpstr>Why now Transformational Change?</vt:lpstr>
      <vt:lpstr>PowerPoint Presentation</vt:lpstr>
      <vt:lpstr>Features of a constructive culture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VaughanK</dc:creator>
  <cp:lastModifiedBy>KnoxLouise</cp:lastModifiedBy>
  <cp:revision>156</cp:revision>
  <cp:lastPrinted>2016-08-24T08:07:45Z</cp:lastPrinted>
  <dcterms:created xsi:type="dcterms:W3CDTF">2016-07-12T21:31:07Z</dcterms:created>
  <dcterms:modified xsi:type="dcterms:W3CDTF">2016-09-30T09:11:49Z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531531e8-8a59-44cf-9482-cd77c0dced6e</vt:lpwstr>
  </property>
  <property fmtid="{D5CDD505-2E9C-101B-9397-08002B2CF9AE}" pid="3" name="bjSaver">
    <vt:lpwstr>itFsrvpmDL+se3VMLIfRoJZ7FF1Z+eyl</vt:lpwstr>
  </property>
  <property fmtid="{D5CDD505-2E9C-101B-9397-08002B2CF9AE}" pid="4" name="bjDocumentLabelXML">
    <vt:lpwstr>&lt;?xml version="1.0"?&gt;&lt;sisl xmlns:xsi="http://www.w3.org/2001/XMLSchema-instance" xmlns:xsd="http://www.w3.org/2001/XMLSchema" sislVersion="0" policy="318455a8-4938-4883-8194-69bbfa3b62a9" xmlns="http://www.boldonjames.com/2008/01/sie/internal/label"&gt;  &lt;el</vt:lpwstr>
  </property>
  <property fmtid="{D5CDD505-2E9C-101B-9397-08002B2CF9AE}" pid="5" name="bjDocumentLabelXML-0">
    <vt:lpwstr>ement uid="id_protective_marking_new_item_1" value="" /&gt;  &lt;element uid="5d564110-437f-4ca3-a358-fcbfad0f2a5d" value="" /&gt;&lt;/sisl&gt;</vt:lpwstr>
  </property>
  <property fmtid="{D5CDD505-2E9C-101B-9397-08002B2CF9AE}" pid="6" name="bjDocumentSecurityLabel">
    <vt:lpwstr> NOT PROTECTIVELY MARKED</vt:lpwstr>
  </property>
  <property fmtid="{D5CDD505-2E9C-101B-9397-08002B2CF9AE}" pid="7" name="ProtectiveMarking">
    <vt:lpwstr> NOT PROTECTIVELY MARKED</vt:lpwstr>
  </property>
  <property fmtid="{D5CDD505-2E9C-101B-9397-08002B2CF9AE}" pid="8" name="FRS-ProtectiveMarking">
    <vt:lpwstr>[WILTS-FRS/NOT PROTECTIVELY MARKED]</vt:lpwstr>
  </property>
</Properties>
</file>