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7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5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0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3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3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4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5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6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3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8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8" r:id="rId4"/>
    <p:sldId id="259" r:id="rId5"/>
    <p:sldId id="309" r:id="rId6"/>
    <p:sldId id="311" r:id="rId7"/>
    <p:sldId id="312" r:id="rId8"/>
    <p:sldId id="313" r:id="rId9"/>
    <p:sldId id="314" r:id="rId10"/>
    <p:sldId id="266" r:id="rId11"/>
    <p:sldId id="267" r:id="rId12"/>
    <p:sldId id="268" r:id="rId13"/>
    <p:sldId id="332" r:id="rId14"/>
    <p:sldId id="331" r:id="rId15"/>
    <p:sldId id="333" r:id="rId16"/>
    <p:sldId id="334" r:id="rId17"/>
    <p:sldId id="299" r:id="rId18"/>
    <p:sldId id="342" r:id="rId19"/>
    <p:sldId id="343" r:id="rId20"/>
    <p:sldId id="344" r:id="rId21"/>
    <p:sldId id="339" r:id="rId22"/>
    <p:sldId id="300" r:id="rId23"/>
    <p:sldId id="341" r:id="rId24"/>
    <p:sldId id="305" r:id="rId25"/>
    <p:sldId id="283" r:id="rId26"/>
    <p:sldId id="284" r:id="rId27"/>
    <p:sldId id="285" r:id="rId28"/>
    <p:sldId id="335" r:id="rId29"/>
    <p:sldId id="286" r:id="rId30"/>
    <p:sldId id="325" r:id="rId31"/>
    <p:sldId id="340" r:id="rId32"/>
    <p:sldId id="291" r:id="rId33"/>
    <p:sldId id="319" r:id="rId34"/>
    <p:sldId id="323" r:id="rId35"/>
    <p:sldId id="320" r:id="rId36"/>
    <p:sldId id="321" r:id="rId37"/>
    <p:sldId id="322" r:id="rId38"/>
    <p:sldId id="345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0C5951-40D5-4B5A-B428-EEB7841C5C16}">
          <p14:sldIdLst>
            <p14:sldId id="256"/>
            <p14:sldId id="258"/>
            <p14:sldId id="259"/>
            <p14:sldId id="309"/>
            <p14:sldId id="311"/>
            <p14:sldId id="312"/>
            <p14:sldId id="313"/>
            <p14:sldId id="314"/>
            <p14:sldId id="266"/>
            <p14:sldId id="267"/>
            <p14:sldId id="268"/>
            <p14:sldId id="332"/>
            <p14:sldId id="331"/>
            <p14:sldId id="333"/>
            <p14:sldId id="334"/>
            <p14:sldId id="299"/>
            <p14:sldId id="342"/>
            <p14:sldId id="343"/>
            <p14:sldId id="344"/>
            <p14:sldId id="339"/>
            <p14:sldId id="300"/>
            <p14:sldId id="341"/>
            <p14:sldId id="305"/>
            <p14:sldId id="283"/>
            <p14:sldId id="284"/>
            <p14:sldId id="285"/>
            <p14:sldId id="335"/>
            <p14:sldId id="286"/>
            <p14:sldId id="325"/>
            <p14:sldId id="340"/>
            <p14:sldId id="291"/>
            <p14:sldId id="319"/>
            <p14:sldId id="323"/>
            <p14:sldId id="320"/>
            <p14:sldId id="321"/>
            <p14:sldId id="322"/>
            <p14:sldId id="345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 autoAdjust="0"/>
  </p:normalViewPr>
  <p:slideViewPr>
    <p:cSldViewPr>
      <p:cViewPr>
        <p:scale>
          <a:sx n="81" d="100"/>
          <a:sy n="81" d="100"/>
        </p:scale>
        <p:origin x="-121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>
                <a:solidFill>
                  <a:srgbClr val="000000"/>
                </a:solidFill>
                <a:latin typeface="Times New Roman"/>
              </a:rPr>
              <a:t> </a:t>
            </a: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64177-D878-473F-B287-AA96C074360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>
                <a:solidFill>
                  <a:srgbClr val="000000"/>
                </a:solidFill>
                <a:latin typeface="Times New Roman"/>
              </a:rPr>
              <a:t> </a:t>
            </a: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6FA61-2CA0-4F0A-AF46-E3AFCF6F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7644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FC2D-2223-477C-A709-4C72163F9E0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0" y="8685213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6C1F-A90D-4509-A9B3-879BC432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3053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76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1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2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83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82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632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055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94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00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96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4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45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16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229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02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4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146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35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793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94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39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9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61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1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533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36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2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80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12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810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729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46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71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1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54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0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7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6C1F-A90D-4509-A9B3-879BC43234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84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2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64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1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0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6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0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0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6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4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975B-9FF3-40A5-BA6C-1F89F8AD80A9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5800-A932-4559-ABDA-DF36471B6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04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6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9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9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2.xml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8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/>
              <a:t>ICT Update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ICT upd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21245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can’t promise that this won’t happen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048672" cy="488732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But we will do our best to keep you updated on what comes next.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1284"/>
            <a:ext cx="6550812" cy="370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en-GB" dirty="0" smtClean="0"/>
              <a:t>Looking Back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7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mtClean="0"/>
              <a:t>Sometimes it’s good to look back</a:t>
            </a:r>
            <a:br>
              <a:rPr lang="en-GB" smtClean="0"/>
            </a:br>
            <a:r>
              <a:rPr lang="en-GB" smtClean="0"/>
              <a:t>But you can often forget the bumps on the road behind you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3"/>
            <a:ext cx="7379056" cy="482453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Sometimes it’s best not to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77826"/>
            <a:ext cx="6696744" cy="384610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</a:t>
            </a:r>
            <a:r>
              <a:rPr lang="en-GB" dirty="0" smtClean="0"/>
              <a:t>e should always try to learn from what has gone before, and remember:</a:t>
            </a:r>
            <a:endParaRPr lang="en-GB" dirty="0"/>
          </a:p>
        </p:txBody>
      </p:sp>
      <p:pic>
        <p:nvPicPr>
          <p:cNvPr id="1026" name="Picture 2" descr="C:\Users\itm\Pictures\Images\Looking back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63867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8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 what have ICT delivered over the last 12 months?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9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9592" y="1772816"/>
            <a:ext cx="7499176" cy="37772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Access to the network at all Service Premises</a:t>
            </a:r>
          </a:p>
          <a:p>
            <a:r>
              <a:rPr lang="en-GB" dirty="0" smtClean="0"/>
              <a:t>A single telephony system</a:t>
            </a:r>
          </a:p>
          <a:p>
            <a:r>
              <a:rPr lang="en-GB" dirty="0" smtClean="0"/>
              <a:t>A highly resilient pair of data centres</a:t>
            </a:r>
          </a:p>
          <a:p>
            <a:r>
              <a:rPr lang="en-GB" dirty="0"/>
              <a:t>D</a:t>
            </a:r>
            <a:r>
              <a:rPr lang="en-GB" dirty="0" smtClean="0"/>
              <a:t>ata is being migrated to the new servers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9592" y="1772816"/>
            <a:ext cx="7499176" cy="37772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Provided high levels of mobility to staff</a:t>
            </a:r>
          </a:p>
          <a:p>
            <a:r>
              <a:rPr lang="en-GB" dirty="0" smtClean="0"/>
              <a:t>Remote access from home</a:t>
            </a:r>
          </a:p>
          <a:p>
            <a:r>
              <a:rPr lang="en-GB" dirty="0" smtClean="0"/>
              <a:t>Jabber on laptops and mobile phones</a:t>
            </a:r>
          </a:p>
          <a:p>
            <a:r>
              <a:rPr lang="en-GB" dirty="0" smtClean="0"/>
              <a:t>Access to systems from any location</a:t>
            </a:r>
          </a:p>
          <a:p>
            <a:r>
              <a:rPr lang="en-GB" dirty="0" smtClean="0"/>
              <a:t>Support for hot-desking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9592" y="1268760"/>
            <a:ext cx="7499176" cy="37772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Delivered new devices to support new posts, changes in roles and changes in working locations</a:t>
            </a:r>
          </a:p>
          <a:p>
            <a:r>
              <a:rPr lang="en-GB" dirty="0" smtClean="0"/>
              <a:t>Since the 1</a:t>
            </a:r>
            <a:r>
              <a:rPr lang="en-GB" baseline="30000" dirty="0" smtClean="0"/>
              <a:t>st</a:t>
            </a:r>
            <a:r>
              <a:rPr lang="en-GB" dirty="0" smtClean="0"/>
              <a:t> April, we have installed</a:t>
            </a:r>
          </a:p>
          <a:p>
            <a:pPr marL="0" indent="0" algn="ctr">
              <a:buNone/>
            </a:pPr>
            <a:r>
              <a:rPr lang="en-GB" dirty="0" smtClean="0"/>
              <a:t>97 Laptops</a:t>
            </a:r>
          </a:p>
          <a:p>
            <a:pPr marL="0" indent="0" algn="ctr">
              <a:buNone/>
            </a:pPr>
            <a:r>
              <a:rPr lang="en-GB" dirty="0" smtClean="0"/>
              <a:t>37 Monitors</a:t>
            </a:r>
          </a:p>
          <a:p>
            <a:pPr marL="0" indent="0" algn="ctr">
              <a:buNone/>
            </a:pPr>
            <a:r>
              <a:rPr lang="en-GB" dirty="0" smtClean="0"/>
              <a:t>And have 16 PC’s ready for installation</a:t>
            </a:r>
          </a:p>
          <a:p>
            <a:pPr marL="0" indent="0" algn="ctr">
              <a:buNone/>
            </a:pPr>
            <a:r>
              <a:rPr lang="en-GB" dirty="0" smtClean="0"/>
              <a:t>(and don’t forget Five Rivers)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0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en-GB" dirty="0" smtClean="0"/>
              <a:t>So how has it been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916832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In the first six months of combination, the ICT team have responded </a:t>
            </a:r>
            <a:r>
              <a:rPr lang="en-GB" sz="3200" dirty="0" smtClean="0"/>
              <a:t>to</a:t>
            </a:r>
          </a:p>
          <a:p>
            <a:pPr algn="ctr"/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876 Unplanned </a:t>
            </a:r>
            <a:r>
              <a:rPr lang="en-GB" sz="3200" dirty="0" smtClean="0"/>
              <a:t>requests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1,502 </a:t>
            </a:r>
            <a:r>
              <a:rPr lang="en-GB" sz="3200" dirty="0"/>
              <a:t>Service Desk calls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en-GB" dirty="0" smtClean="0"/>
              <a:t>But most importantly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">
        <p14:reveal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en-GB" dirty="0" smtClean="0"/>
              <a:t>We have become a Single Team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">
        <p14:reveal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now have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348880"/>
            <a:ext cx="7499176" cy="377728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Support between team members</a:t>
            </a:r>
          </a:p>
          <a:p>
            <a:r>
              <a:rPr lang="en-GB" dirty="0" smtClean="0"/>
              <a:t>A single service desk</a:t>
            </a:r>
          </a:p>
          <a:p>
            <a:r>
              <a:rPr lang="en-GB" dirty="0"/>
              <a:t>C</a:t>
            </a:r>
            <a:r>
              <a:rPr lang="en-GB" dirty="0" smtClean="0"/>
              <a:t>larity for users</a:t>
            </a:r>
          </a:p>
          <a:p>
            <a:r>
              <a:rPr lang="en-GB" dirty="0"/>
              <a:t>G</a:t>
            </a:r>
            <a:r>
              <a:rPr lang="en-GB" dirty="0" smtClean="0"/>
              <a:t>reater resilience</a:t>
            </a:r>
          </a:p>
          <a:p>
            <a:r>
              <a:rPr lang="en-GB" dirty="0"/>
              <a:t>F</a:t>
            </a:r>
            <a:r>
              <a:rPr lang="en-GB" dirty="0" smtClean="0"/>
              <a:t>ewer single points of failure</a:t>
            </a:r>
          </a:p>
          <a:p>
            <a:r>
              <a:rPr lang="en-GB" dirty="0" smtClean="0"/>
              <a:t>An integrated Management System</a:t>
            </a:r>
          </a:p>
          <a:p>
            <a:r>
              <a:rPr lang="en-GB" dirty="0" smtClean="0"/>
              <a:t>Improved response to incidents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Looking Forward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of us have a bit of a short term view when looking forwards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2" y="1772816"/>
            <a:ext cx="7992888" cy="482453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Occasionally we can get a bit too “focused”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2" y="1772816"/>
            <a:ext cx="7249151" cy="48239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6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en-GB" dirty="0" smtClean="0"/>
              <a:t>One thing we can be certain about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</p:spPr>
        <p:txBody>
          <a:bodyPr>
            <a:normAutofit/>
          </a:bodyPr>
          <a:lstStyle/>
          <a:p>
            <a:r>
              <a:rPr lang="en-GB" dirty="0" smtClean="0"/>
              <a:t>There are more new challenges coming our way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768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Single printer system with ID Card access at all locations.</a:t>
            </a:r>
          </a:p>
          <a:p>
            <a:r>
              <a:rPr lang="en-GB" dirty="0" smtClean="0"/>
              <a:t>Single Sign-On to a number of systems.</a:t>
            </a:r>
          </a:p>
          <a:p>
            <a:r>
              <a:rPr lang="en-GB" dirty="0" smtClean="0"/>
              <a:t>A new Mail and Calendar system, accessible from any device and at any location.</a:t>
            </a:r>
          </a:p>
          <a:p>
            <a:r>
              <a:rPr lang="en-GB" dirty="0" smtClean="0"/>
              <a:t>A new, easy to use, guest </a:t>
            </a:r>
            <a:r>
              <a:rPr lang="en-GB" dirty="0" err="1" smtClean="0"/>
              <a:t>WiFi</a:t>
            </a:r>
            <a:r>
              <a:rPr lang="en-GB" dirty="0" smtClean="0"/>
              <a:t> system</a:t>
            </a:r>
          </a:p>
          <a:p>
            <a:r>
              <a:rPr lang="en-GB" dirty="0" smtClean="0"/>
              <a:t>Direct access to Jabber services over the Internet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en-GB" dirty="0" smtClean="0"/>
              <a:t>Over the last 12 months?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review of </a:t>
            </a:r>
            <a:r>
              <a:rPr lang="en-GB" dirty="0" err="1" smtClean="0"/>
              <a:t>WiFi</a:t>
            </a:r>
            <a:r>
              <a:rPr lang="en-GB" dirty="0" smtClean="0"/>
              <a:t> access coverage at stations</a:t>
            </a:r>
          </a:p>
          <a:p>
            <a:r>
              <a:rPr lang="en-GB" dirty="0" smtClean="0"/>
              <a:t>A review and refresh of station requirement</a:t>
            </a:r>
          </a:p>
          <a:p>
            <a:r>
              <a:rPr lang="en-GB" dirty="0" smtClean="0"/>
              <a:t>A review of data bandwidth at all locations</a:t>
            </a:r>
          </a:p>
          <a:p>
            <a:r>
              <a:rPr lang="en-GB" dirty="0" smtClean="0"/>
              <a:t>Support for a number of other departmental initiatives</a:t>
            </a:r>
          </a:p>
          <a:p>
            <a:pPr lvl="1"/>
            <a:r>
              <a:rPr lang="en-GB" dirty="0" smtClean="0"/>
              <a:t>Remote training.</a:t>
            </a:r>
          </a:p>
          <a:p>
            <a:pPr lvl="1"/>
            <a:r>
              <a:rPr lang="en-GB" dirty="0" smtClean="0"/>
              <a:t>E-Learning.</a:t>
            </a:r>
          </a:p>
          <a:p>
            <a:pPr lvl="1"/>
            <a:r>
              <a:rPr lang="en-GB" dirty="0" smtClean="0"/>
              <a:t>Access to systems via mobile apps.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I feel about it all?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85" y="1272695"/>
            <a:ext cx="4291359" cy="498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7089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This is still a time of changes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7089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For you as individuals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7089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For your departments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5077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For the ways in which we will be working.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348880"/>
            <a:ext cx="8229600" cy="21453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For the new things we are going to have to do, and the new ways in which we will be doing them.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068" y="1124744"/>
            <a:ext cx="8229600" cy="21453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And remember;</a:t>
            </a:r>
          </a:p>
          <a:p>
            <a:endParaRPr lang="en-GB" dirty="0" smtClean="0"/>
          </a:p>
          <a:p>
            <a:r>
              <a:rPr lang="en-GB" dirty="0" smtClean="0"/>
              <a:t>“Everyone has a plan until they get punched in the face”</a:t>
            </a:r>
          </a:p>
          <a:p>
            <a:endParaRPr lang="en-GB" dirty="0" smtClean="0"/>
          </a:p>
          <a:p>
            <a:r>
              <a:rPr lang="en-GB" sz="3600" i="1" dirty="0" smtClean="0"/>
              <a:t>(Mike Tyson)</a:t>
            </a:r>
            <a:endParaRPr lang="en-GB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2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Sometimes I’ve felt like this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668344" cy="499221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Sometimes like this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1" y="1556792"/>
            <a:ext cx="8192910" cy="460851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on a good day, like this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3" y="1556792"/>
            <a:ext cx="7560840" cy="45365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guess you often saw it this way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752527" cy="49030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 sometimes even worse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109741" cy="54629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But I hope that the end of the tunnel is in sight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5229200"/>
            <a:ext cx="878497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92039"/>
            <a:ext cx="5184576" cy="415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5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318455a8-4938-4883-8194-69bbfa3b62a9">
  <element uid="id_protective_marking_new_item_1" value=""/>
  <element uid="5d564110-437f-4ca3-a358-fcbfad0f2a5d" value=""/>
</sisl>
</file>

<file path=customXml/itemProps1.xml><?xml version="1.0" encoding="utf-8"?>
<ds:datastoreItem xmlns:ds="http://schemas.openxmlformats.org/officeDocument/2006/customXml" ds:itemID="{11A33177-2959-4A28-A36E-63C83491242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630</Words>
  <Application>Microsoft Office PowerPoint</Application>
  <PresentationFormat>On-screen Show (4:3)</PresentationFormat>
  <Paragraphs>227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ICT Update</vt:lpstr>
      <vt:lpstr>So how has it been</vt:lpstr>
      <vt:lpstr>Over the last 12 months?</vt:lpstr>
      <vt:lpstr>Sometimes I’ve felt like this</vt:lpstr>
      <vt:lpstr>Sometimes like this</vt:lpstr>
      <vt:lpstr>And on a good day, like this</vt:lpstr>
      <vt:lpstr>I guess you often saw it this way</vt:lpstr>
      <vt:lpstr>Or sometimes even worse</vt:lpstr>
      <vt:lpstr>But I hope that the end of the tunnel is in sight</vt:lpstr>
      <vt:lpstr>I can’t promise that this won’t happen</vt:lpstr>
      <vt:lpstr>But we will do our best to keep you updated on what comes next.</vt:lpstr>
      <vt:lpstr>Looking Back</vt:lpstr>
      <vt:lpstr>Sometimes it’s good to look back But you can often forget the bumps on the road behind you</vt:lpstr>
      <vt:lpstr>Sometimes it’s best not to</vt:lpstr>
      <vt:lpstr>We should always try to learn from what has gone before, and remember:</vt:lpstr>
      <vt:lpstr>So what have ICT delivered over the last 12 months?</vt:lpstr>
      <vt:lpstr>PowerPoint Presentation</vt:lpstr>
      <vt:lpstr>PowerPoint Presentation</vt:lpstr>
      <vt:lpstr>PowerPoint Presentation</vt:lpstr>
      <vt:lpstr>PowerPoint Presentation</vt:lpstr>
      <vt:lpstr>But most importantly</vt:lpstr>
      <vt:lpstr>We have become a Single Team</vt:lpstr>
      <vt:lpstr>We now have</vt:lpstr>
      <vt:lpstr>Looking Forward</vt:lpstr>
      <vt:lpstr>Some of us have a bit of a short term view when looking forwards</vt:lpstr>
      <vt:lpstr>Occasionally we can get a bit too “focused”</vt:lpstr>
      <vt:lpstr>One thing we can be certain about</vt:lpstr>
      <vt:lpstr>There are more new challenges coming our way</vt:lpstr>
      <vt:lpstr>Looking Forward</vt:lpstr>
      <vt:lpstr>Looking Forward</vt:lpstr>
      <vt:lpstr>How do I feel about it all?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Donaldson</dc:creator>
  <cp:lastModifiedBy>KnoxLouise</cp:lastModifiedBy>
  <cp:revision>77</cp:revision>
  <dcterms:created xsi:type="dcterms:W3CDTF">2014-09-26T11:35:28Z</dcterms:created>
  <dcterms:modified xsi:type="dcterms:W3CDTF">2016-09-30T09:12:25Z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50723463-c3fd-4b0a-b363-7720e50b86fe</vt:lpwstr>
  </property>
  <property fmtid="{D5CDD505-2E9C-101B-9397-08002B2CF9AE}" pid="3" name="bjSaver">
    <vt:lpwstr>itFsrvpmDL+se3VMLIfRoJZ7FF1Z+eyl</vt:lpwstr>
  </property>
  <property fmtid="{D5CDD505-2E9C-101B-9397-08002B2CF9AE}" pid="4" name="bjDocumentLabelXML">
    <vt:lpwstr>&lt;?xml version="1.0"?&gt;&lt;sisl xmlns:xsi="http://www.w3.org/2001/XMLSchema-instance" xmlns:xsd="http://www.w3.org/2001/XMLSchema" sislVersion="0" policy="318455a8-4938-4883-8194-69bbfa3b62a9" xmlns="http://www.boldonjames.com/2008/01/sie/internal/label"&gt;  &lt;el</vt:lpwstr>
  </property>
  <property fmtid="{D5CDD505-2E9C-101B-9397-08002B2CF9AE}" pid="5" name="bjDocumentLabelXML-0">
    <vt:lpwstr>ement uid="id_protective_marking_new_item_1" value="" /&gt;  &lt;element uid="5d564110-437f-4ca3-a358-fcbfad0f2a5d" value="" /&gt;&lt;/sisl&gt;</vt:lpwstr>
  </property>
  <property fmtid="{D5CDD505-2E9C-101B-9397-08002B2CF9AE}" pid="6" name="bjDocumentSecurityLabel">
    <vt:lpwstr> NOT PROTECTIVELY MARKED</vt:lpwstr>
  </property>
  <property fmtid="{D5CDD505-2E9C-101B-9397-08002B2CF9AE}" pid="7" name="ProtectiveMarking">
    <vt:lpwstr> NOT PROTECTIVELY MARKED</vt:lpwstr>
  </property>
  <property fmtid="{D5CDD505-2E9C-101B-9397-08002B2CF9AE}" pid="8" name="FRS-ProtectiveMarking">
    <vt:lpwstr>[WILTS-FRS/NOT PROTECTIVELY MARKED]</vt:lpwstr>
  </property>
</Properties>
</file>